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71" r:id="rId2"/>
    <p:sldId id="295" r:id="rId3"/>
    <p:sldId id="272" r:id="rId4"/>
    <p:sldId id="292" r:id="rId5"/>
    <p:sldId id="274" r:id="rId6"/>
    <p:sldId id="293" r:id="rId7"/>
    <p:sldId id="294" r:id="rId8"/>
    <p:sldId id="296" r:id="rId9"/>
    <p:sldId id="297" r:id="rId10"/>
    <p:sldId id="298" r:id="rId11"/>
    <p:sldId id="299" r:id="rId12"/>
    <p:sldId id="300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1836"/>
    <a:srgbClr val="FFE898"/>
    <a:srgbClr val="262626"/>
    <a:srgbClr val="E64A8B"/>
    <a:srgbClr val="FF73A2"/>
    <a:srgbClr val="B2134E"/>
    <a:srgbClr val="D30000"/>
    <a:srgbClr val="A9814D"/>
    <a:srgbClr val="C00000"/>
    <a:srgbClr val="F107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26" autoAdjust="0"/>
    <p:restoredTop sz="94660"/>
  </p:normalViewPr>
  <p:slideViewPr>
    <p:cSldViewPr>
      <p:cViewPr varScale="1">
        <p:scale>
          <a:sx n="70" d="100"/>
          <a:sy n="70" d="100"/>
        </p:scale>
        <p:origin x="64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C53D7-FECD-456C-A6B4-4AF8386AEF68}" type="datetimeFigureOut">
              <a:rPr lang="pl-PL" smtClean="0"/>
              <a:pPr/>
              <a:t>2018-02-03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C333F-F84E-4513-97C4-8B4C0E2A359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5673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C333F-F84E-4513-97C4-8B4C0E2A359B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9257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C333F-F84E-4513-97C4-8B4C0E2A359B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7212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C333F-F84E-4513-97C4-8B4C0E2A359B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9995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C333F-F84E-4513-97C4-8B4C0E2A359B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3116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C333F-F84E-4513-97C4-8B4C0E2A359B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6730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C333F-F84E-4513-97C4-8B4C0E2A359B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9158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C333F-F84E-4513-97C4-8B4C0E2A359B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4285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C333F-F84E-4513-97C4-8B4C0E2A359B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5857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C333F-F84E-4513-97C4-8B4C0E2A359B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3395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C333F-F84E-4513-97C4-8B4C0E2A359B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5408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C333F-F84E-4513-97C4-8B4C0E2A359B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635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C333F-F84E-4513-97C4-8B4C0E2A359B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6508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FC671-C78F-4DD4-8357-35AA85CA2D4B}" type="datetimeFigureOut">
              <a:rPr lang="pl-PL" smtClean="0"/>
              <a:pPr/>
              <a:t>2018-02-03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4DE6-273A-44F6-ACA7-3649349AEA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7532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FC671-C78F-4DD4-8357-35AA85CA2D4B}" type="datetimeFigureOut">
              <a:rPr lang="pl-PL" smtClean="0"/>
              <a:pPr/>
              <a:t>2018-02-03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4DE6-273A-44F6-ACA7-3649349AEA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8409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FC671-C78F-4DD4-8357-35AA85CA2D4B}" type="datetimeFigureOut">
              <a:rPr lang="pl-PL" smtClean="0"/>
              <a:pPr/>
              <a:t>2018-02-03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4DE6-273A-44F6-ACA7-3649349AEA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0725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FC671-C78F-4DD4-8357-35AA85CA2D4B}" type="datetimeFigureOut">
              <a:rPr lang="pl-PL" smtClean="0"/>
              <a:pPr/>
              <a:t>2018-02-03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4DE6-273A-44F6-ACA7-3649349AEA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5320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FC671-C78F-4DD4-8357-35AA85CA2D4B}" type="datetimeFigureOut">
              <a:rPr lang="pl-PL" smtClean="0"/>
              <a:pPr/>
              <a:t>2018-02-03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4DE6-273A-44F6-ACA7-3649349AEA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4083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FC671-C78F-4DD4-8357-35AA85CA2D4B}" type="datetimeFigureOut">
              <a:rPr lang="pl-PL" smtClean="0"/>
              <a:pPr/>
              <a:t>2018-02-03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4DE6-273A-44F6-ACA7-3649349AEA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30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FC671-C78F-4DD4-8357-35AA85CA2D4B}" type="datetimeFigureOut">
              <a:rPr lang="pl-PL" smtClean="0"/>
              <a:pPr/>
              <a:t>2018-02-03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4DE6-273A-44F6-ACA7-3649349AEA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3098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FC671-C78F-4DD4-8357-35AA85CA2D4B}" type="datetimeFigureOut">
              <a:rPr lang="pl-PL" smtClean="0"/>
              <a:pPr/>
              <a:t>2018-02-03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4DE6-273A-44F6-ACA7-3649349AEA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9335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FC671-C78F-4DD4-8357-35AA85CA2D4B}" type="datetimeFigureOut">
              <a:rPr lang="pl-PL" smtClean="0"/>
              <a:pPr/>
              <a:t>2018-02-03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4DE6-273A-44F6-ACA7-3649349AEA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9065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FC671-C78F-4DD4-8357-35AA85CA2D4B}" type="datetimeFigureOut">
              <a:rPr lang="pl-PL" smtClean="0"/>
              <a:pPr/>
              <a:t>2018-02-03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4DE6-273A-44F6-ACA7-3649349AEA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4492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FC671-C78F-4DD4-8357-35AA85CA2D4B}" type="datetimeFigureOut">
              <a:rPr lang="pl-PL" smtClean="0"/>
              <a:pPr/>
              <a:t>2018-02-03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4DE6-273A-44F6-ACA7-3649349AEA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0761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FC671-C78F-4DD4-8357-35AA85CA2D4B}" type="datetimeFigureOut">
              <a:rPr lang="pl-PL" smtClean="0"/>
              <a:pPr/>
              <a:t>2018-02-03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F4DE6-273A-44F6-ACA7-3649349AEA4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830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0" y="5863580"/>
            <a:ext cx="12192000" cy="1296144"/>
            <a:chOff x="0" y="5863580"/>
            <a:chExt cx="12192000" cy="1296144"/>
          </a:xfrm>
        </p:grpSpPr>
        <p:sp>
          <p:nvSpPr>
            <p:cNvPr id="4" name="Prostokąt 3"/>
            <p:cNvSpPr/>
            <p:nvPr/>
          </p:nvSpPr>
          <p:spPr>
            <a:xfrm>
              <a:off x="0" y="6165304"/>
              <a:ext cx="12192000" cy="69269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3580"/>
              <a:ext cx="1834208" cy="1296144"/>
            </a:xfrm>
            <a:prstGeom prst="rect">
              <a:avLst/>
            </a:prstGeom>
          </p:spPr>
        </p:pic>
      </p:grpSp>
      <p:sp>
        <p:nvSpPr>
          <p:cNvPr id="3" name="pole tekstowe 2"/>
          <p:cNvSpPr txBox="1"/>
          <p:nvPr/>
        </p:nvSpPr>
        <p:spPr>
          <a:xfrm>
            <a:off x="407368" y="332656"/>
            <a:ext cx="115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Sailec" panose="00000500000000000000" pitchFamily="50" charset="-18"/>
              </a:rPr>
              <a:t>Welcome </a:t>
            </a:r>
            <a:r>
              <a:rPr lang="de-DE" sz="2400" b="1" dirty="0" err="1">
                <a:latin typeface="Sailec" panose="00000500000000000000" pitchFamily="50" charset="-18"/>
              </a:rPr>
              <a:t>Program</a:t>
            </a:r>
            <a:r>
              <a:rPr lang="pl-PL" sz="2400" b="1" dirty="0">
                <a:latin typeface="Sailec" panose="00000500000000000000" pitchFamily="50" charset="-18"/>
              </a:rPr>
              <a:t>: </a:t>
            </a:r>
            <a:r>
              <a:rPr lang="pl-PL" sz="2400" b="1" dirty="0" smtClean="0">
                <a:latin typeface="Sailec" panose="00000500000000000000" pitchFamily="50" charset="-18"/>
              </a:rPr>
              <a:t>inna możliwość</a:t>
            </a:r>
            <a:endParaRPr lang="pl-PL" sz="2400" dirty="0">
              <a:latin typeface="Sailec" panose="00000500000000000000" pitchFamily="50" charset="-18"/>
            </a:endParaRPr>
          </a:p>
        </p:txBody>
      </p:sp>
      <p:cxnSp>
        <p:nvCxnSpPr>
          <p:cNvPr id="6" name="Łącznik prosty 5"/>
          <p:cNvCxnSpPr/>
          <p:nvPr/>
        </p:nvCxnSpPr>
        <p:spPr>
          <a:xfrm>
            <a:off x="0" y="1196752"/>
            <a:ext cx="2423592" cy="0"/>
          </a:xfrm>
          <a:prstGeom prst="line">
            <a:avLst/>
          </a:prstGeom>
          <a:ln w="3810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/>
          <p:cNvSpPr txBox="1"/>
          <p:nvPr/>
        </p:nvSpPr>
        <p:spPr>
          <a:xfrm>
            <a:off x="9696400" y="836712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Sailec Light" panose="00000400000000000000" pitchFamily="50" charset="-18"/>
              </a:rPr>
              <a:t>9,90 zł 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Sailec Light" panose="00000400000000000000" pitchFamily="50" charset="-18"/>
              </a:rPr>
              <a:t>Zamiast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Sailec Light" panose="00000400000000000000" pitchFamily="50" charset="-18"/>
              </a:rPr>
              <a:t>215 zł! </a:t>
            </a:r>
            <a:endParaRPr lang="pl-PL" sz="2400" dirty="0">
              <a:solidFill>
                <a:schemeClr val="bg1"/>
              </a:solidFill>
              <a:latin typeface="Sailec Light" panose="00000400000000000000" pitchFamily="50" charset="-18"/>
            </a:endParaRPr>
          </a:p>
        </p:txBody>
      </p:sp>
      <p:sp>
        <p:nvSpPr>
          <p:cNvPr id="14" name="Elipsa 13"/>
          <p:cNvSpPr/>
          <p:nvPr/>
        </p:nvSpPr>
        <p:spPr>
          <a:xfrm>
            <a:off x="623392" y="1723398"/>
            <a:ext cx="1555198" cy="155519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917104" y="1988840"/>
            <a:ext cx="917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Sailec "/>
              </a:rPr>
              <a:t>150</a:t>
            </a:r>
            <a:r>
              <a:rPr lang="pl-PL" sz="2400" b="1" dirty="0" smtClean="0">
                <a:solidFill>
                  <a:schemeClr val="bg1"/>
                </a:solidFill>
                <a:latin typeface="Sailec "/>
              </a:rPr>
              <a:t> PZ</a:t>
            </a:r>
            <a:endParaRPr lang="pl-PL" sz="2400" b="1" dirty="0">
              <a:solidFill>
                <a:schemeClr val="bg1"/>
              </a:solidFill>
              <a:latin typeface="Sailec "/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461680"/>
            <a:ext cx="1895312" cy="1895312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30" y="1831513"/>
            <a:ext cx="1268760" cy="126876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10" y="1585420"/>
            <a:ext cx="1540606" cy="154060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4639370" y="836712"/>
            <a:ext cx="70109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Sailec "/>
              </a:rPr>
              <a:t> </a:t>
            </a:r>
            <a:endParaRPr lang="pl-PL" dirty="0">
              <a:latin typeface="Sailec 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latin typeface="Sailec "/>
              </a:rPr>
              <a:t>Nowa osoba lub Klient C.I. zakłada konto </a:t>
            </a:r>
            <a:r>
              <a:rPr lang="pl-PL" dirty="0" err="1">
                <a:latin typeface="Sailec "/>
              </a:rPr>
              <a:t>Member</a:t>
            </a:r>
            <a:r>
              <a:rPr lang="pl-PL" dirty="0">
                <a:latin typeface="Sailec "/>
              </a:rPr>
              <a:t> do 26 lutego 2018, tzn. przed końcem 8/18 OR.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latin typeface="Sailec "/>
              </a:rPr>
              <a:t>Składa zamówienie na min. 150 PZ ze zniżką 25% na produkty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latin typeface="Sailec "/>
              </a:rPr>
              <a:t>W podsumowaniu zamówienia </a:t>
            </a:r>
            <a:r>
              <a:rPr lang="pl-PL" b="1" dirty="0">
                <a:latin typeface="Sailec "/>
              </a:rPr>
              <a:t>wybiera wszystkie nagrody od razu, każdą za 9,90 zł </a:t>
            </a:r>
            <a:endParaRPr lang="pl-PL" dirty="0">
              <a:latin typeface="Sailec 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dirty="0">
                <a:latin typeface="Sailec "/>
              </a:rPr>
              <a:t>Intensywny Koncentrat </a:t>
            </a:r>
            <a:r>
              <a:rPr lang="pl-PL" dirty="0" err="1">
                <a:latin typeface="Sailec "/>
              </a:rPr>
              <a:t>Przeciwzmarszczkowy</a:t>
            </a:r>
            <a:r>
              <a:rPr lang="pl-PL" dirty="0">
                <a:latin typeface="Sailec "/>
              </a:rPr>
              <a:t> (Ampułki DNA)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Sailec "/>
              </a:rPr>
              <a:t>Witaminę </a:t>
            </a:r>
            <a:r>
              <a:rPr lang="pl-PL" dirty="0">
                <a:latin typeface="Sailec "/>
              </a:rPr>
              <a:t>C-</a:t>
            </a:r>
            <a:r>
              <a:rPr lang="pl-PL" dirty="0" err="1">
                <a:latin typeface="Sailec "/>
              </a:rPr>
              <a:t>olway</a:t>
            </a:r>
            <a:r>
              <a:rPr lang="pl-PL" dirty="0">
                <a:latin typeface="Sailec "/>
              </a:rPr>
              <a:t> z </a:t>
            </a:r>
            <a:r>
              <a:rPr lang="pl-PL" dirty="0" smtClean="0">
                <a:latin typeface="Sailec "/>
              </a:rPr>
              <a:t>kolagenem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dirty="0">
                <a:latin typeface="Sailec "/>
              </a:rPr>
              <a:t>Kolagen Natywny </a:t>
            </a:r>
            <a:r>
              <a:rPr lang="pl-PL" dirty="0" err="1" smtClean="0">
                <a:latin typeface="Sailec "/>
              </a:rPr>
              <a:t>Pure</a:t>
            </a:r>
            <a:endParaRPr lang="pl-PL" dirty="0">
              <a:latin typeface="Sailec 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latin typeface="Sailec "/>
              </a:rPr>
              <a:t>Opłaca </a:t>
            </a:r>
            <a:r>
              <a:rPr lang="pl-PL" dirty="0" smtClean="0">
                <a:latin typeface="Sailec "/>
              </a:rPr>
              <a:t>abonament w </a:t>
            </a:r>
            <a:r>
              <a:rPr lang="pl-PL" dirty="0">
                <a:latin typeface="Sailec "/>
              </a:rPr>
              <a:t>wysokości 1 </a:t>
            </a:r>
            <a:r>
              <a:rPr lang="pl-PL" dirty="0" smtClean="0">
                <a:latin typeface="Sailec "/>
              </a:rPr>
              <a:t>zł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Sailec "/>
              </a:rPr>
              <a:t>Za </a:t>
            </a:r>
            <a:r>
              <a:rPr lang="pl-PL" dirty="0">
                <a:latin typeface="Sailec "/>
              </a:rPr>
              <a:t>wysyłkę zamówienia płaci 0 </a:t>
            </a:r>
            <a:r>
              <a:rPr lang="pl-PL" dirty="0" smtClean="0">
                <a:latin typeface="Sailec "/>
              </a:rPr>
              <a:t>zł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Sailec "/>
              </a:rPr>
              <a:t>Od </a:t>
            </a:r>
            <a:r>
              <a:rPr lang="pl-PL" dirty="0">
                <a:latin typeface="Sailec "/>
              </a:rPr>
              <a:t>następnego zamówienia cieszy się kontem Partnerskim </a:t>
            </a:r>
            <a:r>
              <a:rPr lang="pl-PL" dirty="0" smtClean="0">
                <a:latin typeface="Sailec "/>
              </a:rPr>
              <a:t>i </a:t>
            </a:r>
            <a:r>
              <a:rPr lang="pl-PL" dirty="0">
                <a:latin typeface="Sailec "/>
              </a:rPr>
              <a:t>40-procentową zniżką na punktowane produkty Colway International – jego obrót historyczny to min. 150 PZ. 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780348" y="5343609"/>
            <a:ext cx="4130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Sailec "/>
              </a:rPr>
              <a:t>*i </a:t>
            </a:r>
            <a:r>
              <a:rPr lang="pl-PL" b="1" dirty="0">
                <a:latin typeface="Sailec "/>
              </a:rPr>
              <a:t>dalej… </a:t>
            </a:r>
            <a:r>
              <a:rPr lang="pl-PL" dirty="0">
                <a:latin typeface="Sailec "/>
              </a:rPr>
              <a:t> </a:t>
            </a:r>
            <a:r>
              <a:rPr lang="pl-PL" dirty="0" smtClean="0">
                <a:latin typeface="Sailec "/>
              </a:rPr>
              <a:t>Pierwsze </a:t>
            </a:r>
            <a:r>
              <a:rPr lang="pl-PL" dirty="0">
                <a:latin typeface="Sailec "/>
              </a:rPr>
              <a:t>zamówienie: min. 100 PZ  </a:t>
            </a:r>
            <a:r>
              <a:rPr lang="pl-PL" dirty="0" smtClean="0">
                <a:latin typeface="Sailec "/>
              </a:rPr>
              <a:t>- max</a:t>
            </a:r>
            <a:r>
              <a:rPr lang="pl-PL" dirty="0">
                <a:latin typeface="Sailec "/>
              </a:rPr>
              <a:t>. 149 PZ = nagroda 1 i </a:t>
            </a:r>
            <a:r>
              <a:rPr lang="pl-PL" dirty="0" smtClean="0">
                <a:latin typeface="Sailec "/>
              </a:rPr>
              <a:t>2</a:t>
            </a:r>
            <a:endParaRPr lang="pl-PL" dirty="0">
              <a:latin typeface="Sailec 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5022014" y="5337286"/>
            <a:ext cx="7169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Sailec "/>
              </a:rPr>
              <a:t>*lub… </a:t>
            </a:r>
            <a:r>
              <a:rPr lang="pl-PL" dirty="0" smtClean="0">
                <a:latin typeface="Sailec "/>
              </a:rPr>
              <a:t> </a:t>
            </a:r>
            <a:r>
              <a:rPr lang="pl-PL" dirty="0">
                <a:latin typeface="Sailec "/>
              </a:rPr>
              <a:t>Pierwsze zamówienie: min. 50 </a:t>
            </a:r>
            <a:r>
              <a:rPr lang="pl-PL" dirty="0" smtClean="0">
                <a:latin typeface="Sailec "/>
              </a:rPr>
              <a:t>PZ - </a:t>
            </a:r>
            <a:r>
              <a:rPr lang="pl-PL" dirty="0">
                <a:latin typeface="Sailec "/>
              </a:rPr>
              <a:t>max. 99 PZ = nagroda 1</a:t>
            </a:r>
          </a:p>
          <a:p>
            <a:r>
              <a:rPr lang="pl-PL" dirty="0">
                <a:latin typeface="Sailec "/>
              </a:rPr>
              <a:t>Drugie zamówienie: min. 100 PZ  = nagroda 2 i 3 </a:t>
            </a:r>
          </a:p>
        </p:txBody>
      </p:sp>
    </p:spTree>
    <p:extLst>
      <p:ext uri="{BB962C8B-B14F-4D97-AF65-F5344CB8AC3E}">
        <p14:creationId xmlns:p14="http://schemas.microsoft.com/office/powerpoint/2010/main" val="88761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5303912" y="2420888"/>
            <a:ext cx="6624736" cy="4248472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5735960" y="2708920"/>
            <a:ext cx="590465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Sailec "/>
              </a:rPr>
              <a:t>Korzyści dla nowego </a:t>
            </a:r>
            <a:r>
              <a:rPr lang="pl-PL" sz="2800" b="1" dirty="0" err="1" smtClean="0">
                <a:latin typeface="Sailec "/>
              </a:rPr>
              <a:t>Membera</a:t>
            </a:r>
            <a:endParaRPr lang="pl-PL" sz="2800" b="1" dirty="0" smtClean="0">
              <a:latin typeface="Sailec "/>
            </a:endParaRPr>
          </a:p>
          <a:p>
            <a:endParaRPr lang="pl-PL" b="1" dirty="0">
              <a:latin typeface="Sailec 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latin typeface="Sailec "/>
              </a:rPr>
              <a:t>Trzy bestsellery Colway International w formie nagrody – każdy za 9,90 zł!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latin typeface="Sailec "/>
              </a:rPr>
              <a:t>Łączna wartość detaliczna nagród = ponad 500 zł!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latin typeface="Sailec "/>
              </a:rPr>
              <a:t>Wysyłka od 50 PZ wzwyż = 0 zł!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latin typeface="Sailec "/>
              </a:rPr>
              <a:t>Zniżka na produkty już przy realizacji 1 kroku = 25%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latin typeface="Sailec "/>
              </a:rPr>
              <a:t>Zniżka na produkty po realizacji 3 kroków = 40%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latin typeface="Sailec "/>
              </a:rPr>
              <a:t>Możliwość skorzystania z Promocji Walentynkowej (od rangi </a:t>
            </a:r>
            <a:r>
              <a:rPr lang="pl-PL" dirty="0" err="1">
                <a:latin typeface="Sailec "/>
              </a:rPr>
              <a:t>Member</a:t>
            </a:r>
            <a:r>
              <a:rPr lang="pl-PL" dirty="0">
                <a:latin typeface="Sailec "/>
              </a:rPr>
              <a:t>) już w pierwszym zamówieniu! </a:t>
            </a:r>
          </a:p>
          <a:p>
            <a:endParaRPr lang="pl-PL" dirty="0">
              <a:latin typeface="Sailec "/>
            </a:endParaRPr>
          </a:p>
        </p:txBody>
      </p:sp>
    </p:spTree>
    <p:extLst>
      <p:ext uri="{BB962C8B-B14F-4D97-AF65-F5344CB8AC3E}">
        <p14:creationId xmlns:p14="http://schemas.microsoft.com/office/powerpoint/2010/main" val="219299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5591944" y="2420888"/>
            <a:ext cx="6336704" cy="4248472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5879976" y="2708920"/>
            <a:ext cx="5760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Sailec "/>
              </a:rPr>
              <a:t>Korzyści dla osoby wprowadzającej </a:t>
            </a:r>
            <a:endParaRPr lang="pl-PL" sz="2800" b="1" dirty="0" smtClean="0">
              <a:latin typeface="Sailec "/>
            </a:endParaRPr>
          </a:p>
          <a:p>
            <a:endParaRPr lang="pl-PL" sz="2800" b="1" dirty="0">
              <a:latin typeface="Sailec 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latin typeface="Sailec "/>
              </a:rPr>
              <a:t>Zysk natychmiastowy („marża”) 15% z zamówienia nowego </a:t>
            </a:r>
            <a:r>
              <a:rPr lang="pl-PL" dirty="0" err="1">
                <a:latin typeface="Sailec "/>
              </a:rPr>
              <a:t>Membera</a:t>
            </a:r>
            <a:r>
              <a:rPr lang="pl-PL" dirty="0">
                <a:latin typeface="Sailec "/>
              </a:rPr>
              <a:t>: ok.75 zł za 50 PZ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latin typeface="Sailec "/>
              </a:rPr>
              <a:t>W przypadku realizacji 3 kroków przez  </a:t>
            </a:r>
            <a:r>
              <a:rPr lang="pl-PL" dirty="0" err="1">
                <a:latin typeface="Sailec "/>
              </a:rPr>
              <a:t>Membera</a:t>
            </a:r>
            <a:r>
              <a:rPr lang="pl-PL" dirty="0">
                <a:latin typeface="Sailec "/>
              </a:rPr>
              <a:t> Partner zyskuje ok. 225 zł z zamówień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latin typeface="Sailec "/>
              </a:rPr>
              <a:t>W zależności od wybranych przez </a:t>
            </a:r>
            <a:r>
              <a:rPr lang="pl-PL" dirty="0" err="1">
                <a:latin typeface="Sailec "/>
              </a:rPr>
              <a:t>Membera</a:t>
            </a:r>
            <a:r>
              <a:rPr lang="pl-PL" dirty="0">
                <a:latin typeface="Sailec "/>
              </a:rPr>
              <a:t> produktów – po korekcie cen większy zysk dla Partnera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>
                <a:latin typeface="Sailec "/>
              </a:rPr>
              <a:t>Nowa osoba przechodzi prostą ścieżkę od </a:t>
            </a:r>
            <a:r>
              <a:rPr lang="pl-PL" dirty="0" err="1">
                <a:latin typeface="Sailec "/>
              </a:rPr>
              <a:t>Membera</a:t>
            </a:r>
            <a:r>
              <a:rPr lang="pl-PL" dirty="0">
                <a:latin typeface="Sailec "/>
              </a:rPr>
              <a:t> do Partnera</a:t>
            </a:r>
          </a:p>
          <a:p>
            <a:endParaRPr lang="pl-PL" dirty="0">
              <a:latin typeface="Sailec 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51384" y="5013176"/>
            <a:ext cx="5328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  <a:latin typeface="Sailec "/>
              </a:rPr>
              <a:t>Usuń ten slajd</a:t>
            </a:r>
            <a:r>
              <a:rPr lang="pl-PL" sz="3200" b="1" dirty="0">
                <a:solidFill>
                  <a:schemeClr val="bg1"/>
                </a:solidFill>
                <a:latin typeface="Sailec "/>
              </a:rPr>
              <a:t>, jeśli pokazujesz prezentację nowej osobie!</a:t>
            </a:r>
          </a:p>
        </p:txBody>
      </p:sp>
    </p:spTree>
    <p:extLst>
      <p:ext uri="{BB962C8B-B14F-4D97-AF65-F5344CB8AC3E}">
        <p14:creationId xmlns:p14="http://schemas.microsoft.com/office/powerpoint/2010/main" val="70413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/>
          <p:cNvSpPr txBox="1"/>
          <p:nvPr/>
        </p:nvSpPr>
        <p:spPr>
          <a:xfrm>
            <a:off x="407368" y="332656"/>
            <a:ext cx="921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Sailec" panose="00000500000000000000" pitchFamily="50" charset="-18"/>
              </a:rPr>
              <a:t>Welcome </a:t>
            </a:r>
            <a:r>
              <a:rPr lang="de-DE" sz="2400" b="1" dirty="0" err="1" smtClean="0">
                <a:latin typeface="Sailec" panose="00000500000000000000" pitchFamily="50" charset="-18"/>
              </a:rPr>
              <a:t>Program</a:t>
            </a:r>
            <a:r>
              <a:rPr lang="pl-PL" sz="2400" b="1" dirty="0" smtClean="0">
                <a:latin typeface="Sailec" panose="00000500000000000000" pitchFamily="50" charset="-18"/>
              </a:rPr>
              <a:t>: ogólne zasady</a:t>
            </a:r>
            <a:endParaRPr lang="pl-PL" sz="2400" dirty="0">
              <a:effectLst/>
              <a:latin typeface="Sailec" panose="00000500000000000000" pitchFamily="50" charset="-18"/>
            </a:endParaRPr>
          </a:p>
        </p:txBody>
      </p:sp>
      <p:cxnSp>
        <p:nvCxnSpPr>
          <p:cNvPr id="13" name="Łącznik prosty 12"/>
          <p:cNvCxnSpPr/>
          <p:nvPr/>
        </p:nvCxnSpPr>
        <p:spPr>
          <a:xfrm>
            <a:off x="0" y="1196752"/>
            <a:ext cx="2423592" cy="0"/>
          </a:xfrm>
          <a:prstGeom prst="line">
            <a:avLst/>
          </a:prstGeom>
          <a:ln w="3810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2634288" y="1568696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Sailec "/>
              </a:rPr>
              <a:t>…proste kroki,</a:t>
            </a:r>
          </a:p>
          <a:p>
            <a:r>
              <a:rPr lang="pl-PL" sz="2400" dirty="0" smtClean="0">
                <a:latin typeface="Sailec "/>
              </a:rPr>
              <a:t>…bestsellerowe produkty,</a:t>
            </a:r>
          </a:p>
          <a:p>
            <a:r>
              <a:rPr lang="pl-PL" sz="2400" dirty="0" smtClean="0">
                <a:latin typeface="Sailec "/>
              </a:rPr>
              <a:t>…okresy rozliczeniowe!</a:t>
            </a:r>
            <a:endParaRPr lang="pl-PL" sz="2400" dirty="0">
              <a:latin typeface="Sailec 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3067911" y="3660530"/>
            <a:ext cx="2625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Sailec "/>
              </a:rPr>
              <a:t>Zamówienie min. 50 PZ</a:t>
            </a:r>
          </a:p>
          <a:p>
            <a:r>
              <a:rPr lang="pl-PL" dirty="0" smtClean="0">
                <a:latin typeface="Sailec "/>
              </a:rPr>
              <a:t>Abonament  = 1 zł </a:t>
            </a:r>
          </a:p>
          <a:p>
            <a:r>
              <a:rPr lang="pl-PL" dirty="0" smtClean="0">
                <a:latin typeface="Sailec "/>
              </a:rPr>
              <a:t>Ampułki DNA = 9,90 zł </a:t>
            </a:r>
            <a:endParaRPr lang="pl-PL" dirty="0">
              <a:latin typeface="Sailec "/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840991" y="3265058"/>
            <a:ext cx="1555198" cy="155519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ole tekstowe 17"/>
          <p:cNvSpPr txBox="1"/>
          <p:nvPr/>
        </p:nvSpPr>
        <p:spPr>
          <a:xfrm>
            <a:off x="1080665" y="3379674"/>
            <a:ext cx="1075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b="1" dirty="0" smtClean="0">
                <a:solidFill>
                  <a:schemeClr val="bg1">
                    <a:lumMod val="95000"/>
                  </a:schemeClr>
                </a:solidFill>
                <a:latin typeface="Sailec "/>
              </a:rPr>
              <a:t>1</a:t>
            </a:r>
            <a:endParaRPr lang="pl-PL" sz="8000" b="1" dirty="0">
              <a:solidFill>
                <a:schemeClr val="bg1">
                  <a:lumMod val="95000"/>
                </a:schemeClr>
              </a:solidFill>
              <a:latin typeface="Sailec 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24" y="2924944"/>
            <a:ext cx="1895312" cy="1895312"/>
          </a:xfrm>
          <a:prstGeom prst="rect">
            <a:avLst/>
          </a:prstGeom>
        </p:spPr>
      </p:pic>
      <p:sp>
        <p:nvSpPr>
          <p:cNvPr id="23" name="pole tekstowe 22"/>
          <p:cNvSpPr txBox="1"/>
          <p:nvPr/>
        </p:nvSpPr>
        <p:spPr>
          <a:xfrm>
            <a:off x="8372872" y="3660530"/>
            <a:ext cx="3159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Sailec "/>
              </a:rPr>
              <a:t>Zamówienie min. 50 PZ</a:t>
            </a:r>
          </a:p>
          <a:p>
            <a:r>
              <a:rPr lang="pl-PL" dirty="0" smtClean="0">
                <a:latin typeface="Sailec "/>
              </a:rPr>
              <a:t>Witamina C-</a:t>
            </a:r>
            <a:r>
              <a:rPr lang="pl-PL" dirty="0" err="1" smtClean="0">
                <a:latin typeface="Sailec "/>
              </a:rPr>
              <a:t>olway</a:t>
            </a:r>
            <a:r>
              <a:rPr lang="pl-PL" dirty="0" smtClean="0">
                <a:latin typeface="Sailec "/>
              </a:rPr>
              <a:t> = 9,90 zł </a:t>
            </a:r>
            <a:endParaRPr lang="pl-PL" dirty="0">
              <a:latin typeface="Sailec 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1107241" y="1445585"/>
            <a:ext cx="10758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b="1" dirty="0" smtClean="0">
                <a:solidFill>
                  <a:schemeClr val="bg1">
                    <a:lumMod val="50000"/>
                  </a:schemeClr>
                </a:solidFill>
                <a:latin typeface="Sailec "/>
              </a:rPr>
              <a:t>3</a:t>
            </a:r>
            <a:endParaRPr lang="pl-PL" sz="8800" b="1" dirty="0">
              <a:solidFill>
                <a:schemeClr val="bg1">
                  <a:lumMod val="50000"/>
                </a:schemeClr>
              </a:solidFill>
              <a:latin typeface="Sailec "/>
            </a:endParaRPr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335142"/>
            <a:ext cx="1268760" cy="1268760"/>
          </a:xfrm>
          <a:prstGeom prst="rect">
            <a:avLst/>
          </a:prstGeom>
        </p:spPr>
      </p:pic>
      <p:sp>
        <p:nvSpPr>
          <p:cNvPr id="21" name="Elipsa 20"/>
          <p:cNvSpPr/>
          <p:nvPr/>
        </p:nvSpPr>
        <p:spPr>
          <a:xfrm>
            <a:off x="5620922" y="3284984"/>
            <a:ext cx="1555198" cy="155519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1"/>
          <p:cNvSpPr txBox="1"/>
          <p:nvPr/>
        </p:nvSpPr>
        <p:spPr>
          <a:xfrm>
            <a:off x="5860596" y="3399600"/>
            <a:ext cx="1075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b="1" dirty="0" smtClean="0">
                <a:solidFill>
                  <a:schemeClr val="bg1">
                    <a:lumMod val="95000"/>
                  </a:schemeClr>
                </a:solidFill>
                <a:latin typeface="Sailec "/>
              </a:rPr>
              <a:t>2</a:t>
            </a:r>
            <a:endParaRPr lang="pl-PL" sz="8000" b="1" dirty="0">
              <a:solidFill>
                <a:schemeClr val="bg1">
                  <a:lumMod val="95000"/>
                </a:schemeClr>
              </a:solidFill>
              <a:latin typeface="Sailec "/>
            </a:endParaRPr>
          </a:p>
        </p:txBody>
      </p:sp>
      <p:sp>
        <p:nvSpPr>
          <p:cNvPr id="28" name="Elipsa 27"/>
          <p:cNvSpPr/>
          <p:nvPr/>
        </p:nvSpPr>
        <p:spPr>
          <a:xfrm>
            <a:off x="836620" y="5001461"/>
            <a:ext cx="1555198" cy="155519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ole tekstowe 28"/>
          <p:cNvSpPr txBox="1"/>
          <p:nvPr/>
        </p:nvSpPr>
        <p:spPr>
          <a:xfrm>
            <a:off x="1076294" y="5117340"/>
            <a:ext cx="1075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b="1" dirty="0" smtClean="0">
                <a:solidFill>
                  <a:schemeClr val="bg1">
                    <a:lumMod val="95000"/>
                  </a:schemeClr>
                </a:solidFill>
                <a:latin typeface="Sailec "/>
              </a:rPr>
              <a:t>3</a:t>
            </a:r>
            <a:endParaRPr lang="pl-PL" sz="8000" b="1" dirty="0">
              <a:solidFill>
                <a:schemeClr val="bg1">
                  <a:lumMod val="95000"/>
                </a:schemeClr>
              </a:solidFill>
              <a:latin typeface="Sailec 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3066295" y="5317394"/>
            <a:ext cx="3749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Sailec "/>
              </a:rPr>
              <a:t>Zamówienie min. 50 PZ</a:t>
            </a:r>
          </a:p>
          <a:p>
            <a:r>
              <a:rPr lang="pl-PL" dirty="0" smtClean="0">
                <a:latin typeface="Sailec "/>
              </a:rPr>
              <a:t>Kolagen Natywny </a:t>
            </a:r>
            <a:r>
              <a:rPr lang="pl-PL" dirty="0" err="1" smtClean="0">
                <a:latin typeface="Sailec "/>
              </a:rPr>
              <a:t>Pure</a:t>
            </a:r>
            <a:r>
              <a:rPr lang="pl-PL" dirty="0" smtClean="0">
                <a:latin typeface="Sailec "/>
              </a:rPr>
              <a:t> = 9,90 zł </a:t>
            </a:r>
            <a:endParaRPr lang="pl-PL" dirty="0">
              <a:latin typeface="Sailec "/>
            </a:endParaRPr>
          </a:p>
        </p:txBody>
      </p:sp>
      <p:pic>
        <p:nvPicPr>
          <p:cNvPr id="31" name="Obraz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77" y="4952574"/>
            <a:ext cx="1540606" cy="154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3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10"/>
          <p:cNvGrpSpPr/>
          <p:nvPr/>
        </p:nvGrpSpPr>
        <p:grpSpPr>
          <a:xfrm>
            <a:off x="9319062" y="4816765"/>
            <a:ext cx="2872938" cy="2016224"/>
            <a:chOff x="9319062" y="4816765"/>
            <a:chExt cx="2872938" cy="2016224"/>
          </a:xfrm>
        </p:grpSpPr>
        <p:sp>
          <p:nvSpPr>
            <p:cNvPr id="4" name="Prostokąt 3"/>
            <p:cNvSpPr/>
            <p:nvPr/>
          </p:nvSpPr>
          <p:spPr>
            <a:xfrm>
              <a:off x="9319062" y="5154493"/>
              <a:ext cx="2872938" cy="134076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9062" y="4816765"/>
              <a:ext cx="2853212" cy="2016224"/>
            </a:xfrm>
            <a:prstGeom prst="rect">
              <a:avLst/>
            </a:prstGeom>
          </p:spPr>
        </p:pic>
      </p:grpSp>
      <p:sp>
        <p:nvSpPr>
          <p:cNvPr id="12" name="pole tekstowe 11"/>
          <p:cNvSpPr txBox="1"/>
          <p:nvPr/>
        </p:nvSpPr>
        <p:spPr>
          <a:xfrm>
            <a:off x="407368" y="332656"/>
            <a:ext cx="921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Sailec" panose="00000500000000000000" pitchFamily="50" charset="-18"/>
              </a:rPr>
              <a:t>Welcome </a:t>
            </a:r>
            <a:r>
              <a:rPr lang="de-DE" sz="2400" b="1" dirty="0" err="1" smtClean="0">
                <a:latin typeface="Sailec" panose="00000500000000000000" pitchFamily="50" charset="-18"/>
              </a:rPr>
              <a:t>Program</a:t>
            </a:r>
            <a:r>
              <a:rPr lang="pl-PL" sz="2400" b="1" dirty="0" smtClean="0">
                <a:latin typeface="Sailec" panose="00000500000000000000" pitchFamily="50" charset="-18"/>
              </a:rPr>
              <a:t>: ogólne zasady</a:t>
            </a:r>
            <a:endParaRPr lang="pl-PL" sz="2400" dirty="0">
              <a:effectLst/>
              <a:latin typeface="Sailec" panose="00000500000000000000" pitchFamily="50" charset="-18"/>
            </a:endParaRPr>
          </a:p>
        </p:txBody>
      </p:sp>
      <p:cxnSp>
        <p:nvCxnSpPr>
          <p:cNvPr id="13" name="Łącznik prosty 12"/>
          <p:cNvCxnSpPr/>
          <p:nvPr/>
        </p:nvCxnSpPr>
        <p:spPr>
          <a:xfrm>
            <a:off x="0" y="1196752"/>
            <a:ext cx="2423592" cy="0"/>
          </a:xfrm>
          <a:prstGeom prst="line">
            <a:avLst/>
          </a:prstGeom>
          <a:ln w="3810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2423592" y="1556792"/>
            <a:ext cx="9577064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Sailec "/>
              </a:rPr>
              <a:t>Czas trwania </a:t>
            </a:r>
            <a:endParaRPr lang="pl-PL" sz="1400" dirty="0">
              <a:latin typeface="Sailec "/>
            </a:endParaRPr>
          </a:p>
          <a:p>
            <a:pPr>
              <a:lnSpc>
                <a:spcPct val="150000"/>
              </a:lnSpc>
            </a:pPr>
            <a:r>
              <a:rPr lang="pl-PL" sz="1600" dirty="0" smtClean="0">
                <a:latin typeface="Sailec "/>
              </a:rPr>
              <a:t>6 </a:t>
            </a:r>
            <a:r>
              <a:rPr lang="pl-PL" sz="1600" dirty="0">
                <a:latin typeface="Sailec "/>
              </a:rPr>
              <a:t>lutego 2018 (wtorek) – 26 lutego 2018 (poniedziałek) tj. 6/18 OR – 8/18 </a:t>
            </a:r>
            <a:r>
              <a:rPr lang="pl-PL" sz="1600" dirty="0" smtClean="0">
                <a:latin typeface="Sailec "/>
              </a:rPr>
              <a:t>OR*  </a:t>
            </a:r>
            <a:r>
              <a:rPr lang="pl-PL" sz="1600" dirty="0" smtClean="0">
                <a:latin typeface="Sailec "/>
              </a:rPr>
              <a:t>(</a:t>
            </a:r>
            <a:r>
              <a:rPr lang="pl-PL" sz="1600" dirty="0">
                <a:latin typeface="Sailec "/>
              </a:rPr>
              <a:t>Trzy okresy </a:t>
            </a:r>
            <a:r>
              <a:rPr lang="pl-PL" sz="1600" dirty="0" smtClean="0">
                <a:latin typeface="Sailec "/>
              </a:rPr>
              <a:t>rozliczeniowe). </a:t>
            </a:r>
          </a:p>
          <a:p>
            <a:pPr>
              <a:lnSpc>
                <a:spcPct val="150000"/>
              </a:lnSpc>
            </a:pPr>
            <a:endParaRPr lang="pl-PL" sz="1400" dirty="0" smtClean="0">
              <a:latin typeface="Sailec "/>
            </a:endParaRPr>
          </a:p>
          <a:p>
            <a:pPr>
              <a:lnSpc>
                <a:spcPct val="150000"/>
              </a:lnSpc>
            </a:pPr>
            <a:r>
              <a:rPr lang="pl-PL" b="1" dirty="0" smtClean="0">
                <a:latin typeface="Sailec "/>
              </a:rPr>
              <a:t>Strefy</a:t>
            </a:r>
            <a:endParaRPr lang="pl-PL" sz="1400" dirty="0">
              <a:latin typeface="Sailec "/>
            </a:endParaRPr>
          </a:p>
          <a:p>
            <a:pPr>
              <a:lnSpc>
                <a:spcPct val="150000"/>
              </a:lnSpc>
            </a:pPr>
            <a:r>
              <a:rPr lang="pl-PL" sz="1600" dirty="0" smtClean="0">
                <a:latin typeface="Sailec "/>
              </a:rPr>
              <a:t>Wszystkie </a:t>
            </a:r>
            <a:r>
              <a:rPr lang="pl-PL" sz="1600" dirty="0">
                <a:latin typeface="Sailec "/>
              </a:rPr>
              <a:t>strefy oprócz Ukrainy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sz="1400" dirty="0">
              <a:latin typeface="Sailec "/>
            </a:endParaRPr>
          </a:p>
          <a:p>
            <a:pPr>
              <a:lnSpc>
                <a:spcPct val="150000"/>
              </a:lnSpc>
            </a:pPr>
            <a:r>
              <a:rPr lang="pl-PL" b="1" dirty="0">
                <a:latin typeface="Sailec "/>
              </a:rPr>
              <a:t>Kto może wziąć udział w </a:t>
            </a:r>
            <a:r>
              <a:rPr lang="pl-PL" b="1" dirty="0" err="1">
                <a:latin typeface="Sailec "/>
              </a:rPr>
              <a:t>Welcome</a:t>
            </a:r>
            <a:r>
              <a:rPr lang="pl-PL" b="1" dirty="0">
                <a:latin typeface="Sailec "/>
              </a:rPr>
              <a:t> </a:t>
            </a:r>
            <a:r>
              <a:rPr lang="pl-PL" b="1" dirty="0" smtClean="0">
                <a:latin typeface="Sailec "/>
              </a:rPr>
              <a:t>Program</a:t>
            </a:r>
            <a:endParaRPr lang="pl-PL" sz="1400" dirty="0">
              <a:latin typeface="Sailec "/>
            </a:endParaRPr>
          </a:p>
          <a:p>
            <a:pPr>
              <a:lnSpc>
                <a:spcPct val="150000"/>
              </a:lnSpc>
            </a:pPr>
            <a:r>
              <a:rPr lang="pl-PL" sz="1600" dirty="0" smtClean="0">
                <a:latin typeface="Sailec "/>
              </a:rPr>
              <a:t>Nowa osoba </a:t>
            </a:r>
            <a:r>
              <a:rPr lang="pl-PL" sz="1600" dirty="0">
                <a:latin typeface="Sailec "/>
              </a:rPr>
              <a:t>rejestrująca się jako </a:t>
            </a:r>
            <a:r>
              <a:rPr lang="pl-PL" sz="1600" dirty="0" err="1">
                <a:latin typeface="Sailec "/>
              </a:rPr>
              <a:t>Member</a:t>
            </a:r>
            <a:endParaRPr lang="pl-PL" sz="1600" dirty="0">
              <a:latin typeface="Sailec "/>
            </a:endParaRPr>
          </a:p>
          <a:p>
            <a:pPr>
              <a:lnSpc>
                <a:spcPct val="150000"/>
              </a:lnSpc>
            </a:pPr>
            <a:r>
              <a:rPr lang="pl-PL" sz="1600" dirty="0" smtClean="0">
                <a:latin typeface="Sailec "/>
              </a:rPr>
              <a:t>Klient </a:t>
            </a:r>
            <a:r>
              <a:rPr lang="pl-PL" sz="1600" dirty="0">
                <a:latin typeface="Sailec "/>
              </a:rPr>
              <a:t>Colway International </a:t>
            </a:r>
          </a:p>
          <a:p>
            <a:pPr>
              <a:lnSpc>
                <a:spcPct val="150000"/>
              </a:lnSpc>
            </a:pPr>
            <a:endParaRPr lang="pl-PL" sz="1400" dirty="0" smtClean="0">
              <a:latin typeface="Sailec "/>
            </a:endParaRPr>
          </a:p>
          <a:p>
            <a:pPr>
              <a:lnSpc>
                <a:spcPct val="150000"/>
              </a:lnSpc>
            </a:pPr>
            <a:endParaRPr lang="pl-PL" sz="1400" dirty="0">
              <a:latin typeface="Sailec 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0" y="1628800"/>
            <a:ext cx="1142051" cy="125982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3140968"/>
            <a:ext cx="437935" cy="78112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5" y="4342322"/>
            <a:ext cx="886878" cy="88687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819631" y="6162785"/>
            <a:ext cx="9808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Sailec "/>
              </a:rPr>
              <a:t>* Aby </a:t>
            </a:r>
            <a:r>
              <a:rPr lang="pl-PL" sz="1600" dirty="0">
                <a:latin typeface="Sailec "/>
              </a:rPr>
              <a:t>otrzymać 3 nagrody ostatniego dnia programu, należy złożyć zamówienie na 150 PZ. </a:t>
            </a:r>
          </a:p>
          <a:p>
            <a:r>
              <a:rPr lang="pl-PL" sz="1600" dirty="0" smtClean="0">
                <a:latin typeface="Sailec "/>
              </a:rPr>
              <a:t> </a:t>
            </a:r>
            <a:endParaRPr lang="pl-PL" sz="1600" dirty="0">
              <a:latin typeface="Sailec "/>
            </a:endParaRPr>
          </a:p>
        </p:txBody>
      </p:sp>
    </p:spTree>
    <p:extLst>
      <p:ext uri="{BB962C8B-B14F-4D97-AF65-F5344CB8AC3E}">
        <p14:creationId xmlns:p14="http://schemas.microsoft.com/office/powerpoint/2010/main" val="135779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0" y="5863580"/>
            <a:ext cx="12192000" cy="1296144"/>
            <a:chOff x="0" y="5863580"/>
            <a:chExt cx="12192000" cy="1296144"/>
          </a:xfrm>
        </p:grpSpPr>
        <p:sp>
          <p:nvSpPr>
            <p:cNvPr id="4" name="Prostokąt 3"/>
            <p:cNvSpPr/>
            <p:nvPr/>
          </p:nvSpPr>
          <p:spPr>
            <a:xfrm>
              <a:off x="0" y="6165304"/>
              <a:ext cx="12192000" cy="69269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3580"/>
              <a:ext cx="1834208" cy="1296144"/>
            </a:xfrm>
            <a:prstGeom prst="rect">
              <a:avLst/>
            </a:prstGeom>
          </p:spPr>
        </p:pic>
      </p:grpSp>
      <p:sp>
        <p:nvSpPr>
          <p:cNvPr id="3" name="pole tekstowe 2"/>
          <p:cNvSpPr txBox="1"/>
          <p:nvPr/>
        </p:nvSpPr>
        <p:spPr>
          <a:xfrm>
            <a:off x="407368" y="332656"/>
            <a:ext cx="11521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latin typeface="Sailec" panose="00000500000000000000" pitchFamily="50" charset="-18"/>
              </a:rPr>
              <a:t>Intensywny</a:t>
            </a:r>
            <a:r>
              <a:rPr lang="de-DE" sz="2400" b="1" dirty="0">
                <a:latin typeface="Sailec" panose="00000500000000000000" pitchFamily="50" charset="-18"/>
              </a:rPr>
              <a:t> </a:t>
            </a:r>
            <a:r>
              <a:rPr lang="de-DE" sz="2400" b="1" dirty="0" err="1">
                <a:latin typeface="Sailec" panose="00000500000000000000" pitchFamily="50" charset="-18"/>
              </a:rPr>
              <a:t>Koncentrat</a:t>
            </a:r>
            <a:r>
              <a:rPr lang="de-DE" sz="2400" b="1" dirty="0">
                <a:latin typeface="Sailec" panose="00000500000000000000" pitchFamily="50" charset="-18"/>
              </a:rPr>
              <a:t> </a:t>
            </a:r>
            <a:r>
              <a:rPr lang="de-DE" sz="2400" b="1" dirty="0" err="1" smtClean="0">
                <a:latin typeface="Sailec" panose="00000500000000000000" pitchFamily="50" charset="-18"/>
              </a:rPr>
              <a:t>Przeciwzmarszczkowy</a:t>
            </a:r>
            <a:endParaRPr lang="pl-PL" sz="2400" b="1" dirty="0">
              <a:latin typeface="Sailec" panose="00000500000000000000" pitchFamily="50" charset="-18"/>
            </a:endParaRPr>
          </a:p>
          <a:p>
            <a:r>
              <a:rPr lang="pl-PL" sz="2400" b="1" dirty="0" smtClean="0">
                <a:latin typeface="Sailec" panose="00000500000000000000" pitchFamily="50" charset="-18"/>
              </a:rPr>
              <a:t>Absolutny hit sprzedaży!  </a:t>
            </a:r>
          </a:p>
          <a:p>
            <a:endParaRPr lang="pl-PL" sz="2400" dirty="0">
              <a:latin typeface="Sailec" panose="00000500000000000000" pitchFamily="50" charset="-18"/>
            </a:endParaRPr>
          </a:p>
        </p:txBody>
      </p:sp>
      <p:cxnSp>
        <p:nvCxnSpPr>
          <p:cNvPr id="6" name="Łącznik prosty 5"/>
          <p:cNvCxnSpPr/>
          <p:nvPr/>
        </p:nvCxnSpPr>
        <p:spPr>
          <a:xfrm>
            <a:off x="0" y="1196752"/>
            <a:ext cx="2423592" cy="0"/>
          </a:xfrm>
          <a:prstGeom prst="line">
            <a:avLst/>
          </a:prstGeom>
          <a:ln w="3810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2118435"/>
            <a:ext cx="4523541" cy="4523541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9696400" y="836712"/>
            <a:ext cx="1584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  <a:latin typeface="Sailec" panose="00000500000000000000" pitchFamily="50" charset="-18"/>
              </a:rPr>
              <a:t>9,90 zł 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Sailec" panose="00000500000000000000" pitchFamily="50" charset="-18"/>
              </a:rPr>
              <a:t>zamiast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Sailec" panose="00000500000000000000" pitchFamily="50" charset="-18"/>
              </a:rPr>
              <a:t>99 zł! </a:t>
            </a:r>
            <a:endParaRPr lang="pl-PL" sz="2400" dirty="0">
              <a:solidFill>
                <a:schemeClr val="bg1"/>
              </a:solidFill>
              <a:latin typeface="Sailec" panose="00000500000000000000" pitchFamily="50" charset="-18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07368" y="1700808"/>
            <a:ext cx="655272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Sailec "/>
              </a:rPr>
              <a:t>Luksusowy </a:t>
            </a:r>
            <a:r>
              <a:rPr lang="pl-PL" sz="1400" dirty="0">
                <a:latin typeface="Sailec "/>
              </a:rPr>
              <a:t>koncentrat substancji czynnych o silnym działaniu przeciwstarzeniowym i redukującym </a:t>
            </a:r>
            <a:r>
              <a:rPr lang="pl-PL" sz="1400" dirty="0" smtClean="0">
                <a:latin typeface="Sailec "/>
              </a:rPr>
              <a:t>zmarszczki.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 smtClean="0">
              <a:latin typeface="Sailec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Sailec "/>
              </a:rPr>
              <a:t>Rekomendowany dla: skóry suchej, dojrzałej, zmęczonej, pozbawionej blasku i </a:t>
            </a:r>
            <a:r>
              <a:rPr lang="pl-PL" sz="1400" dirty="0" smtClean="0">
                <a:latin typeface="Sailec "/>
              </a:rPr>
              <a:t>jędrności.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 smtClean="0">
              <a:latin typeface="Sailec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Sailec "/>
              </a:rPr>
              <a:t>Kwasy nukleinowe DNA+RNA </a:t>
            </a:r>
            <a:r>
              <a:rPr lang="pl-PL" sz="1400" dirty="0" smtClean="0">
                <a:latin typeface="Sailec "/>
              </a:rPr>
              <a:t>uruchamiają </a:t>
            </a:r>
            <a:r>
              <a:rPr lang="pl-PL" sz="1400" dirty="0">
                <a:latin typeface="Sailec "/>
              </a:rPr>
              <a:t>replikację struktury skóry, aktywują komórki, działają silnie </a:t>
            </a:r>
            <a:r>
              <a:rPr lang="pl-PL" sz="1400" dirty="0" smtClean="0">
                <a:latin typeface="Sailec "/>
              </a:rPr>
              <a:t>antyoksydacyjnie. Stanowią </a:t>
            </a:r>
            <a:r>
              <a:rPr lang="pl-PL" sz="1400" dirty="0">
                <a:latin typeface="Sailec "/>
              </a:rPr>
              <a:t>filtr dla </a:t>
            </a:r>
            <a:r>
              <a:rPr lang="pl-PL" sz="1400" dirty="0" smtClean="0">
                <a:latin typeface="Sailec "/>
              </a:rPr>
              <a:t>toksyn.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 smtClean="0">
              <a:latin typeface="Sailec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Sailec "/>
              </a:rPr>
              <a:t>Kwas </a:t>
            </a:r>
            <a:r>
              <a:rPr lang="pl-PL" sz="1400" dirty="0" smtClean="0">
                <a:latin typeface="Sailec "/>
              </a:rPr>
              <a:t>hialuronowy silnie </a:t>
            </a:r>
            <a:r>
              <a:rPr lang="pl-PL" sz="1400" dirty="0">
                <a:latin typeface="Sailec "/>
              </a:rPr>
              <a:t>nawilża i pomaga w wypełnianiu zmarszczek. </a:t>
            </a:r>
            <a:endParaRPr lang="pl-PL" sz="1400" dirty="0" smtClean="0">
              <a:latin typeface="Sailec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 smtClean="0">
              <a:latin typeface="Sailec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Sailec "/>
              </a:rPr>
              <a:t>Jedwab nadaje skórze </a:t>
            </a:r>
            <a:r>
              <a:rPr lang="pl-PL" sz="1400" dirty="0">
                <a:latin typeface="Sailec "/>
              </a:rPr>
              <a:t>nawilżenie, wygładzenie, </a:t>
            </a:r>
            <a:r>
              <a:rPr lang="pl-PL" sz="1400" dirty="0" smtClean="0">
                <a:latin typeface="Sailec "/>
              </a:rPr>
              <a:t>pozostawia </a:t>
            </a:r>
            <a:r>
              <a:rPr lang="pl-PL" sz="1400" dirty="0">
                <a:latin typeface="Sailec "/>
              </a:rPr>
              <a:t>ją miękką </a:t>
            </a:r>
            <a:r>
              <a:rPr lang="pl-PL" sz="1400" dirty="0" smtClean="0">
                <a:latin typeface="Sailec "/>
              </a:rPr>
              <a:t>w </a:t>
            </a:r>
            <a:r>
              <a:rPr lang="pl-PL" sz="1400" dirty="0">
                <a:latin typeface="Sailec "/>
              </a:rPr>
              <a:t>dotyku. </a:t>
            </a:r>
            <a:endParaRPr lang="pl-PL" sz="1400" dirty="0" smtClean="0">
              <a:latin typeface="Sailec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 smtClean="0">
              <a:latin typeface="Sailec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Sailec "/>
              </a:rPr>
              <a:t>Zemea</a:t>
            </a:r>
            <a:r>
              <a:rPr lang="pl-PL" sz="1400" dirty="0">
                <a:latin typeface="Sailec "/>
              </a:rPr>
              <a:t>® </a:t>
            </a:r>
            <a:r>
              <a:rPr lang="pl-PL" sz="1400" dirty="0" smtClean="0">
                <a:latin typeface="Sailec "/>
              </a:rPr>
              <a:t> - glikol roślinny - doskonale </a:t>
            </a:r>
            <a:r>
              <a:rPr lang="pl-PL" sz="1400" dirty="0">
                <a:latin typeface="Sailec "/>
              </a:rPr>
              <a:t>nawilża skórę</a:t>
            </a:r>
            <a:r>
              <a:rPr lang="pl-PL" sz="1400" dirty="0" smtClean="0">
                <a:latin typeface="Sailec 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 smtClean="0">
              <a:latin typeface="Sailec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latin typeface="Sailec "/>
            </a:endParaRPr>
          </a:p>
          <a:p>
            <a:r>
              <a:rPr lang="pl-PL" sz="2000" b="1" dirty="0" smtClean="0">
                <a:latin typeface="Sailec "/>
              </a:rPr>
              <a:t>Jak kupić Ampułki DNA za 9,90 zł zamiast 99 zł? </a:t>
            </a:r>
            <a:endParaRPr lang="pl-PL" sz="2000" b="1" dirty="0">
              <a:latin typeface="Sailec "/>
            </a:endParaRPr>
          </a:p>
        </p:txBody>
      </p:sp>
    </p:spTree>
    <p:extLst>
      <p:ext uri="{BB962C8B-B14F-4D97-AF65-F5344CB8AC3E}">
        <p14:creationId xmlns:p14="http://schemas.microsoft.com/office/powerpoint/2010/main" val="13833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07368" y="2276872"/>
            <a:ext cx="5904656" cy="3552506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0" y="5863580"/>
            <a:ext cx="12192000" cy="1296144"/>
            <a:chOff x="0" y="5863580"/>
            <a:chExt cx="12192000" cy="1296144"/>
          </a:xfrm>
        </p:grpSpPr>
        <p:sp>
          <p:nvSpPr>
            <p:cNvPr id="4" name="Prostokąt 3"/>
            <p:cNvSpPr/>
            <p:nvPr/>
          </p:nvSpPr>
          <p:spPr>
            <a:xfrm>
              <a:off x="0" y="6165304"/>
              <a:ext cx="12192000" cy="69269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3580"/>
              <a:ext cx="1834208" cy="1296144"/>
            </a:xfrm>
            <a:prstGeom prst="rect">
              <a:avLst/>
            </a:prstGeom>
          </p:spPr>
        </p:pic>
      </p:grpSp>
      <p:sp>
        <p:nvSpPr>
          <p:cNvPr id="3" name="pole tekstowe 2"/>
          <p:cNvSpPr txBox="1"/>
          <p:nvPr/>
        </p:nvSpPr>
        <p:spPr>
          <a:xfrm>
            <a:off x="407368" y="332656"/>
            <a:ext cx="115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Sailec" panose="00000500000000000000" pitchFamily="50" charset="-18"/>
              </a:rPr>
              <a:t>Welcome </a:t>
            </a:r>
            <a:r>
              <a:rPr lang="de-DE" sz="2400" b="1" dirty="0" err="1">
                <a:latin typeface="Sailec" panose="00000500000000000000" pitchFamily="50" charset="-18"/>
              </a:rPr>
              <a:t>Program</a:t>
            </a:r>
            <a:r>
              <a:rPr lang="pl-PL" sz="2400" b="1" dirty="0">
                <a:latin typeface="Sailec" panose="00000500000000000000" pitchFamily="50" charset="-18"/>
              </a:rPr>
              <a:t>: ogólne zasady</a:t>
            </a:r>
            <a:endParaRPr lang="pl-PL" sz="2400" dirty="0">
              <a:latin typeface="Sailec" panose="00000500000000000000" pitchFamily="50" charset="-18"/>
            </a:endParaRPr>
          </a:p>
        </p:txBody>
      </p:sp>
      <p:cxnSp>
        <p:nvCxnSpPr>
          <p:cNvPr id="6" name="Łącznik prosty 5"/>
          <p:cNvCxnSpPr/>
          <p:nvPr/>
        </p:nvCxnSpPr>
        <p:spPr>
          <a:xfrm>
            <a:off x="0" y="1196752"/>
            <a:ext cx="2423592" cy="0"/>
          </a:xfrm>
          <a:prstGeom prst="line">
            <a:avLst/>
          </a:prstGeom>
          <a:ln w="3810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516626" y="2348880"/>
            <a:ext cx="5795398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600" dirty="0" smtClean="0">
                <a:solidFill>
                  <a:schemeClr val="bg1"/>
                </a:solidFill>
                <a:latin typeface="Sailec "/>
              </a:rPr>
              <a:t>Nowa </a:t>
            </a:r>
            <a:r>
              <a:rPr lang="pl-PL" sz="1600" dirty="0">
                <a:solidFill>
                  <a:schemeClr val="bg1"/>
                </a:solidFill>
                <a:latin typeface="Sailec "/>
              </a:rPr>
              <a:t>osoba lub Klient C.I. zakłada konto </a:t>
            </a:r>
            <a:r>
              <a:rPr lang="pl-PL" sz="1600" dirty="0" err="1">
                <a:solidFill>
                  <a:schemeClr val="bg1"/>
                </a:solidFill>
                <a:latin typeface="Sailec "/>
              </a:rPr>
              <a:t>Member</a:t>
            </a:r>
            <a:endParaRPr lang="pl-PL" sz="1600" dirty="0">
              <a:solidFill>
                <a:schemeClr val="bg1"/>
              </a:solidFill>
              <a:latin typeface="Sailec 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600" dirty="0" smtClean="0">
                <a:solidFill>
                  <a:schemeClr val="bg1"/>
                </a:solidFill>
                <a:latin typeface="Sailec "/>
              </a:rPr>
              <a:t>Składa </a:t>
            </a:r>
            <a:r>
              <a:rPr lang="pl-PL" sz="1600" dirty="0">
                <a:solidFill>
                  <a:schemeClr val="bg1"/>
                </a:solidFill>
                <a:latin typeface="Sailec "/>
              </a:rPr>
              <a:t>zamówienie na min. 50 PZ ze zniżką </a:t>
            </a:r>
            <a:r>
              <a:rPr lang="pl-PL" sz="1600" b="1" dirty="0">
                <a:solidFill>
                  <a:schemeClr val="bg1"/>
                </a:solidFill>
                <a:latin typeface="Sailec "/>
              </a:rPr>
              <a:t>25% </a:t>
            </a:r>
            <a:r>
              <a:rPr lang="pl-PL" sz="1600" dirty="0">
                <a:solidFill>
                  <a:schemeClr val="bg1"/>
                </a:solidFill>
                <a:latin typeface="Sailec "/>
              </a:rPr>
              <a:t>na produkty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600" dirty="0" smtClean="0">
                <a:solidFill>
                  <a:schemeClr val="bg1"/>
                </a:solidFill>
                <a:latin typeface="Sailec 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Sailec "/>
              </a:rPr>
              <a:t>podsumowaniu zamówienia </a:t>
            </a:r>
            <a:r>
              <a:rPr lang="pl-PL" sz="1600" dirty="0" smtClean="0">
                <a:solidFill>
                  <a:schemeClr val="bg1"/>
                </a:solidFill>
                <a:latin typeface="Sailec "/>
              </a:rPr>
              <a:t>wybiera </a:t>
            </a:r>
            <a:r>
              <a:rPr lang="pl-PL" sz="1600" dirty="0">
                <a:solidFill>
                  <a:schemeClr val="bg1"/>
                </a:solidFill>
                <a:latin typeface="Sailec "/>
              </a:rPr>
              <a:t>nagrodę – pierwszy bestseller, </a:t>
            </a:r>
            <a:r>
              <a:rPr lang="pl-PL" sz="1600" b="1" dirty="0" smtClean="0">
                <a:solidFill>
                  <a:schemeClr val="bg1"/>
                </a:solidFill>
                <a:latin typeface="Sailec "/>
              </a:rPr>
              <a:t>Intensywny Koncentrat </a:t>
            </a:r>
            <a:r>
              <a:rPr lang="pl-PL" sz="1600" b="1" dirty="0" err="1" smtClean="0">
                <a:solidFill>
                  <a:schemeClr val="bg1"/>
                </a:solidFill>
                <a:latin typeface="Sailec "/>
              </a:rPr>
              <a:t>Przeciwzmarszczkowy</a:t>
            </a:r>
            <a:r>
              <a:rPr lang="pl-PL" sz="1600" dirty="0" smtClean="0">
                <a:solidFill>
                  <a:schemeClr val="bg1"/>
                </a:solidFill>
                <a:latin typeface="Sailec "/>
              </a:rPr>
              <a:t> (Ampułki </a:t>
            </a:r>
            <a:r>
              <a:rPr lang="pl-PL" sz="1600" dirty="0">
                <a:solidFill>
                  <a:schemeClr val="bg1"/>
                </a:solidFill>
                <a:latin typeface="Sailec "/>
              </a:rPr>
              <a:t>DNA) w cenie </a:t>
            </a:r>
            <a:r>
              <a:rPr lang="pl-PL" sz="1600" b="1" dirty="0">
                <a:solidFill>
                  <a:schemeClr val="bg1"/>
                </a:solidFill>
                <a:latin typeface="Sailec "/>
              </a:rPr>
              <a:t>9,90 </a:t>
            </a:r>
            <a:r>
              <a:rPr lang="pl-PL" sz="1600" b="1" dirty="0" smtClean="0">
                <a:solidFill>
                  <a:schemeClr val="bg1"/>
                </a:solidFill>
                <a:latin typeface="Sailec "/>
              </a:rPr>
              <a:t>zł </a:t>
            </a:r>
            <a:r>
              <a:rPr lang="pl-PL" sz="1600" dirty="0">
                <a:solidFill>
                  <a:schemeClr val="bg1"/>
                </a:solidFill>
                <a:latin typeface="Sailec "/>
              </a:rPr>
              <a:t>zamiast 99 zł 	</a:t>
            </a:r>
            <a:endParaRPr lang="pl-PL" sz="1600" dirty="0" smtClean="0">
              <a:solidFill>
                <a:schemeClr val="bg1"/>
              </a:solidFill>
              <a:latin typeface="Sailec 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600" dirty="0" smtClean="0">
                <a:solidFill>
                  <a:schemeClr val="bg1"/>
                </a:solidFill>
                <a:latin typeface="Sailec "/>
              </a:rPr>
              <a:t>Opłaca </a:t>
            </a:r>
            <a:r>
              <a:rPr lang="pl-PL" sz="1600" dirty="0">
                <a:solidFill>
                  <a:schemeClr val="bg1"/>
                </a:solidFill>
                <a:latin typeface="Sailec "/>
              </a:rPr>
              <a:t>abonament </a:t>
            </a:r>
            <a:r>
              <a:rPr lang="pl-PL" sz="1600" dirty="0" smtClean="0">
                <a:solidFill>
                  <a:schemeClr val="bg1"/>
                </a:solidFill>
                <a:latin typeface="Sailec 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Sailec "/>
              </a:rPr>
              <a:t>wysokości </a:t>
            </a:r>
            <a:r>
              <a:rPr lang="pl-PL" sz="1600" b="1" dirty="0">
                <a:solidFill>
                  <a:schemeClr val="bg1"/>
                </a:solidFill>
                <a:latin typeface="Sailec "/>
              </a:rPr>
              <a:t>1 </a:t>
            </a:r>
            <a:r>
              <a:rPr lang="pl-PL" sz="1600" b="1" dirty="0" smtClean="0">
                <a:solidFill>
                  <a:schemeClr val="bg1"/>
                </a:solidFill>
                <a:latin typeface="Sailec "/>
              </a:rPr>
              <a:t>zł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600" dirty="0" smtClean="0">
                <a:solidFill>
                  <a:schemeClr val="bg1"/>
                </a:solidFill>
                <a:latin typeface="Sailec "/>
              </a:rPr>
              <a:t>Za </a:t>
            </a:r>
            <a:r>
              <a:rPr lang="pl-PL" sz="1600" dirty="0">
                <a:solidFill>
                  <a:schemeClr val="bg1"/>
                </a:solidFill>
                <a:latin typeface="Sailec "/>
              </a:rPr>
              <a:t>wysyłkę zamówienia płaci </a:t>
            </a:r>
            <a:r>
              <a:rPr lang="pl-PL" sz="1600" b="1" dirty="0">
                <a:solidFill>
                  <a:schemeClr val="bg1"/>
                </a:solidFill>
                <a:latin typeface="Sailec "/>
              </a:rPr>
              <a:t>0 </a:t>
            </a:r>
            <a:r>
              <a:rPr lang="pl-PL" sz="1600" b="1" dirty="0" smtClean="0">
                <a:solidFill>
                  <a:schemeClr val="bg1"/>
                </a:solidFill>
                <a:latin typeface="Sailec "/>
              </a:rPr>
              <a:t>zł</a:t>
            </a:r>
            <a:endParaRPr lang="pl-PL" sz="1600" b="1" dirty="0">
              <a:solidFill>
                <a:schemeClr val="bg1"/>
              </a:solidFill>
              <a:latin typeface="Sailec "/>
            </a:endParaRPr>
          </a:p>
          <a:p>
            <a:pPr>
              <a:lnSpc>
                <a:spcPct val="150000"/>
              </a:lnSpc>
            </a:pPr>
            <a:r>
              <a:rPr lang="de-DE" sz="1400" dirty="0" smtClean="0">
                <a:solidFill>
                  <a:schemeClr val="bg1"/>
                </a:solidFill>
                <a:latin typeface="Sailec "/>
              </a:rPr>
              <a:t>.</a:t>
            </a:r>
            <a:endParaRPr lang="pl-PL" sz="1400" dirty="0">
              <a:solidFill>
                <a:schemeClr val="bg1"/>
              </a:solidFill>
              <a:latin typeface="Sailec 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35360" y="1691526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2">
                    <a:lumMod val="50000"/>
                  </a:schemeClr>
                </a:solidFill>
                <a:latin typeface="Sailec" panose="00000500000000000000" pitchFamily="50" charset="-18"/>
              </a:rPr>
              <a:t>Krok 1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2118435"/>
            <a:ext cx="4523541" cy="4523541"/>
          </a:xfrm>
          <a:prstGeom prst="rect">
            <a:avLst/>
          </a:prstGeom>
        </p:spPr>
      </p:pic>
      <p:sp>
        <p:nvSpPr>
          <p:cNvPr id="15" name="Elipsa 14"/>
          <p:cNvSpPr/>
          <p:nvPr/>
        </p:nvSpPr>
        <p:spPr>
          <a:xfrm>
            <a:off x="9336360" y="304250"/>
            <a:ext cx="2304256" cy="230425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15"/>
          <p:cNvSpPr txBox="1"/>
          <p:nvPr/>
        </p:nvSpPr>
        <p:spPr>
          <a:xfrm>
            <a:off x="9696400" y="836712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Sailec "/>
              </a:rPr>
              <a:t>9,90 zł 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Sailec "/>
              </a:rPr>
              <a:t>zamiast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Sailec "/>
              </a:rPr>
              <a:t>99 zł! </a:t>
            </a:r>
            <a:endParaRPr lang="pl-PL" sz="2400" dirty="0">
              <a:solidFill>
                <a:schemeClr val="bg1"/>
              </a:solidFill>
              <a:latin typeface="Sailec "/>
            </a:endParaRPr>
          </a:p>
        </p:txBody>
      </p:sp>
    </p:spTree>
    <p:extLst>
      <p:ext uri="{BB962C8B-B14F-4D97-AF65-F5344CB8AC3E}">
        <p14:creationId xmlns:p14="http://schemas.microsoft.com/office/powerpoint/2010/main" val="208391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0" y="5863580"/>
            <a:ext cx="12192000" cy="1296144"/>
            <a:chOff x="0" y="5863580"/>
            <a:chExt cx="12192000" cy="1296144"/>
          </a:xfrm>
        </p:grpSpPr>
        <p:sp>
          <p:nvSpPr>
            <p:cNvPr id="4" name="Prostokąt 3"/>
            <p:cNvSpPr/>
            <p:nvPr/>
          </p:nvSpPr>
          <p:spPr>
            <a:xfrm>
              <a:off x="0" y="6165304"/>
              <a:ext cx="12192000" cy="69269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3580"/>
              <a:ext cx="1834208" cy="1296144"/>
            </a:xfrm>
            <a:prstGeom prst="rect">
              <a:avLst/>
            </a:prstGeom>
          </p:spPr>
        </p:pic>
      </p:grpSp>
      <p:sp>
        <p:nvSpPr>
          <p:cNvPr id="3" name="pole tekstowe 2"/>
          <p:cNvSpPr txBox="1"/>
          <p:nvPr/>
        </p:nvSpPr>
        <p:spPr>
          <a:xfrm>
            <a:off x="407368" y="332656"/>
            <a:ext cx="11521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latin typeface="Sailec" panose="00000500000000000000" pitchFamily="50" charset="-18"/>
              </a:rPr>
              <a:t>Witamina</a:t>
            </a:r>
            <a:r>
              <a:rPr lang="de-DE" sz="2400" b="1" dirty="0">
                <a:latin typeface="Sailec" panose="00000500000000000000" pitchFamily="50" charset="-18"/>
              </a:rPr>
              <a:t> C-</a:t>
            </a:r>
            <a:r>
              <a:rPr lang="de-DE" sz="2400" b="1" dirty="0" err="1">
                <a:latin typeface="Sailec" panose="00000500000000000000" pitchFamily="50" charset="-18"/>
              </a:rPr>
              <a:t>olway</a:t>
            </a:r>
            <a:r>
              <a:rPr lang="de-DE" sz="2400" b="1" dirty="0">
                <a:latin typeface="Sailec" panose="00000500000000000000" pitchFamily="50" charset="-18"/>
              </a:rPr>
              <a:t> z </a:t>
            </a:r>
            <a:r>
              <a:rPr lang="de-DE" sz="2400" b="1" dirty="0" err="1" smtClean="0">
                <a:latin typeface="Sailec" panose="00000500000000000000" pitchFamily="50" charset="-18"/>
              </a:rPr>
              <a:t>kolagenem</a:t>
            </a:r>
            <a:r>
              <a:rPr lang="pl-PL" sz="2400" b="1" dirty="0" smtClean="0">
                <a:latin typeface="Sailec" panose="00000500000000000000" pitchFamily="50" charset="-18"/>
              </a:rPr>
              <a:t> </a:t>
            </a:r>
          </a:p>
          <a:p>
            <a:r>
              <a:rPr lang="pl-PL" sz="2400" b="1" dirty="0" smtClean="0">
                <a:latin typeface="Sailec" panose="00000500000000000000" pitchFamily="50" charset="-18"/>
              </a:rPr>
              <a:t>Bestseller Colway International!  </a:t>
            </a:r>
          </a:p>
          <a:p>
            <a:endParaRPr lang="pl-PL" sz="2400" dirty="0">
              <a:latin typeface="Sailec" panose="00000500000000000000" pitchFamily="50" charset="-18"/>
            </a:endParaRPr>
          </a:p>
        </p:txBody>
      </p:sp>
      <p:cxnSp>
        <p:nvCxnSpPr>
          <p:cNvPr id="6" name="Łącznik prosty 5"/>
          <p:cNvCxnSpPr/>
          <p:nvPr/>
        </p:nvCxnSpPr>
        <p:spPr>
          <a:xfrm>
            <a:off x="0" y="1196752"/>
            <a:ext cx="2423592" cy="0"/>
          </a:xfrm>
          <a:prstGeom prst="line">
            <a:avLst/>
          </a:prstGeom>
          <a:ln w="3810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/>
          <p:cNvSpPr txBox="1"/>
          <p:nvPr/>
        </p:nvSpPr>
        <p:spPr>
          <a:xfrm>
            <a:off x="9696400" y="836712"/>
            <a:ext cx="1584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  <a:latin typeface="Sailec" panose="00000500000000000000" pitchFamily="50" charset="-18"/>
              </a:rPr>
              <a:t>9,90 zł 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Sailec" panose="00000500000000000000" pitchFamily="50" charset="-18"/>
              </a:rPr>
              <a:t>zamiast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Sailec" panose="00000500000000000000" pitchFamily="50" charset="-18"/>
              </a:rPr>
              <a:t>99 zł! </a:t>
            </a:r>
            <a:endParaRPr lang="pl-PL" sz="2400" dirty="0">
              <a:solidFill>
                <a:schemeClr val="bg1"/>
              </a:solidFill>
              <a:latin typeface="Sailec" panose="00000500000000000000" pitchFamily="50" charset="-18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07368" y="1700808"/>
            <a:ext cx="655272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Sailec "/>
              </a:rPr>
              <a:t>W</a:t>
            </a:r>
            <a:r>
              <a:rPr lang="pl-PL" sz="1400" dirty="0" smtClean="0">
                <a:latin typeface="Sailec "/>
              </a:rPr>
              <a:t> </a:t>
            </a:r>
            <a:r>
              <a:rPr lang="pl-PL" sz="1400" dirty="0">
                <a:latin typeface="Sailec "/>
              </a:rPr>
              <a:t>opinii wielu </a:t>
            </a:r>
            <a:r>
              <a:rPr lang="pl-PL" sz="1400" dirty="0" smtClean="0">
                <a:latin typeface="Sailec "/>
              </a:rPr>
              <a:t>autorytetów, najlepsza w Europie witamina C wzbogacona  </a:t>
            </a:r>
            <a:r>
              <a:rPr lang="pl-PL" sz="1400" dirty="0">
                <a:latin typeface="Sailec "/>
              </a:rPr>
              <a:t>kolagenem o najwyższej anaboliczności</a:t>
            </a:r>
            <a:r>
              <a:rPr lang="pl-PL" sz="1400" dirty="0" smtClean="0">
                <a:latin typeface="Sailec 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latin typeface="Sailec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Sailec "/>
              </a:rPr>
              <a:t>Bioorganiczna</a:t>
            </a:r>
            <a:r>
              <a:rPr lang="pl-PL" sz="1400" dirty="0">
                <a:latin typeface="Sailec "/>
              </a:rPr>
              <a:t>, występująca w powiązaniach </a:t>
            </a:r>
            <a:r>
              <a:rPr lang="pl-PL" sz="1400" dirty="0" err="1" smtClean="0">
                <a:latin typeface="Sailec "/>
              </a:rPr>
              <a:t>bioflawonoidowych</a:t>
            </a:r>
            <a:r>
              <a:rPr lang="pl-PL" sz="1400" dirty="0" smtClean="0">
                <a:latin typeface="Sailec "/>
              </a:rPr>
              <a:t>; wchłania </a:t>
            </a:r>
            <a:r>
              <a:rPr lang="pl-PL" sz="1400" dirty="0">
                <a:latin typeface="Sailec "/>
              </a:rPr>
              <a:t>się tak, jak pozyskiwana z pokarmu</a:t>
            </a:r>
            <a:r>
              <a:rPr lang="pl-PL" sz="1400" dirty="0" smtClean="0">
                <a:latin typeface="Sailec 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latin typeface="Sailec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Sailec "/>
              </a:rPr>
              <a:t>Pozyskiwana z Dzikiej Róży rosnącej w naszej strefie klimatycznej, rekordzistki pod względem zawartości witaminy C (10 </a:t>
            </a:r>
            <a:r>
              <a:rPr lang="pl-PL" sz="1400" dirty="0">
                <a:latin typeface="Sailec "/>
              </a:rPr>
              <a:t>razy </a:t>
            </a:r>
            <a:r>
              <a:rPr lang="pl-PL" sz="1400" dirty="0" smtClean="0">
                <a:latin typeface="Sailec "/>
              </a:rPr>
              <a:t>więcej, </a:t>
            </a:r>
            <a:r>
              <a:rPr lang="pl-PL" sz="1400" dirty="0">
                <a:latin typeface="Sailec "/>
              </a:rPr>
              <a:t>niż np. w owocach czarnej porzeczki i 100 razy </a:t>
            </a:r>
            <a:r>
              <a:rPr lang="pl-PL" sz="1400" dirty="0" smtClean="0">
                <a:latin typeface="Sailec "/>
              </a:rPr>
              <a:t>więcej, </a:t>
            </a:r>
            <a:r>
              <a:rPr lang="pl-PL" sz="1400" dirty="0">
                <a:latin typeface="Sailec "/>
              </a:rPr>
              <a:t>niż w </a:t>
            </a:r>
            <a:r>
              <a:rPr lang="pl-PL" sz="1400" dirty="0" smtClean="0">
                <a:latin typeface="Sailec "/>
              </a:rPr>
              <a:t>jabłkach).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 smtClean="0">
              <a:latin typeface="Sailec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Sailec "/>
              </a:rPr>
              <a:t>Naturalna witamina C, w zestawieniu z syntezowaną, jest lepiej przyswajalna przez organizm ludzki i 3 ÷ 5-krotnie bardziej aktywna. </a:t>
            </a:r>
            <a:endParaRPr lang="pl-PL" sz="1400" dirty="0" smtClean="0">
              <a:latin typeface="Sailec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latin typeface="Sailec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Sailec "/>
              </a:rPr>
              <a:t>1200 </a:t>
            </a:r>
            <a:r>
              <a:rPr lang="pl-PL" sz="1400" dirty="0" smtClean="0">
                <a:latin typeface="Sailec "/>
              </a:rPr>
              <a:t>mg witaminy C w jednej saszetce.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latin typeface="Sailec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Sailec "/>
              </a:rPr>
              <a:t>1000 </a:t>
            </a:r>
            <a:r>
              <a:rPr lang="pl-PL" sz="1400" dirty="0" smtClean="0">
                <a:latin typeface="Sailec "/>
              </a:rPr>
              <a:t>mg kolagenu rybiego w jednej saszetce.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latin typeface="Sailec "/>
            </a:endParaRPr>
          </a:p>
          <a:p>
            <a:r>
              <a:rPr lang="pl-PL" sz="2000" b="1" dirty="0" smtClean="0">
                <a:latin typeface="Sailec "/>
              </a:rPr>
              <a:t>Jak kupić  Witaminę C-</a:t>
            </a:r>
            <a:r>
              <a:rPr lang="pl-PL" sz="2000" b="1" dirty="0" err="1" smtClean="0">
                <a:latin typeface="Sailec "/>
              </a:rPr>
              <a:t>olway</a:t>
            </a:r>
            <a:r>
              <a:rPr lang="pl-PL" sz="2000" b="1" dirty="0" smtClean="0">
                <a:latin typeface="Sailec "/>
              </a:rPr>
              <a:t> za 9,90 zł </a:t>
            </a:r>
          </a:p>
          <a:p>
            <a:r>
              <a:rPr lang="pl-PL" sz="2000" b="1" dirty="0" smtClean="0">
                <a:latin typeface="Sailec "/>
              </a:rPr>
              <a:t>zamiast 199 zł? </a:t>
            </a:r>
            <a:endParaRPr lang="pl-PL" sz="2000" b="1" dirty="0">
              <a:latin typeface="Sailec 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443" y="1719187"/>
            <a:ext cx="4259914" cy="425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3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07368" y="2276872"/>
            <a:ext cx="6336704" cy="3552506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0" y="5863580"/>
            <a:ext cx="12192000" cy="1296144"/>
            <a:chOff x="0" y="5863580"/>
            <a:chExt cx="12192000" cy="1296144"/>
          </a:xfrm>
        </p:grpSpPr>
        <p:sp>
          <p:nvSpPr>
            <p:cNvPr id="4" name="Prostokąt 3"/>
            <p:cNvSpPr/>
            <p:nvPr/>
          </p:nvSpPr>
          <p:spPr>
            <a:xfrm>
              <a:off x="0" y="6165304"/>
              <a:ext cx="12192000" cy="69269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3580"/>
              <a:ext cx="1834208" cy="1296144"/>
            </a:xfrm>
            <a:prstGeom prst="rect">
              <a:avLst/>
            </a:prstGeom>
          </p:spPr>
        </p:pic>
      </p:grpSp>
      <p:sp>
        <p:nvSpPr>
          <p:cNvPr id="3" name="pole tekstowe 2"/>
          <p:cNvSpPr txBox="1"/>
          <p:nvPr/>
        </p:nvSpPr>
        <p:spPr>
          <a:xfrm>
            <a:off x="407368" y="332656"/>
            <a:ext cx="115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Sailec" panose="00000500000000000000" pitchFamily="50" charset="-18"/>
              </a:rPr>
              <a:t>Welcome </a:t>
            </a:r>
            <a:r>
              <a:rPr lang="de-DE" sz="2400" b="1" dirty="0" err="1">
                <a:latin typeface="Sailec" panose="00000500000000000000" pitchFamily="50" charset="-18"/>
              </a:rPr>
              <a:t>Program</a:t>
            </a:r>
            <a:r>
              <a:rPr lang="pl-PL" sz="2400" b="1" dirty="0">
                <a:latin typeface="Sailec" panose="00000500000000000000" pitchFamily="50" charset="-18"/>
              </a:rPr>
              <a:t>: ogólne zasady</a:t>
            </a:r>
            <a:endParaRPr lang="pl-PL" sz="2400" dirty="0">
              <a:latin typeface="Sailec" panose="00000500000000000000" pitchFamily="50" charset="-18"/>
            </a:endParaRPr>
          </a:p>
        </p:txBody>
      </p:sp>
      <p:cxnSp>
        <p:nvCxnSpPr>
          <p:cNvPr id="6" name="Łącznik prosty 5"/>
          <p:cNvCxnSpPr/>
          <p:nvPr/>
        </p:nvCxnSpPr>
        <p:spPr>
          <a:xfrm>
            <a:off x="0" y="1196752"/>
            <a:ext cx="2423592" cy="0"/>
          </a:xfrm>
          <a:prstGeom prst="line">
            <a:avLst/>
          </a:prstGeom>
          <a:ln w="3810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516626" y="2348880"/>
            <a:ext cx="57953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600" dirty="0" smtClean="0">
                <a:solidFill>
                  <a:schemeClr val="bg1"/>
                </a:solidFill>
                <a:latin typeface="Sailec "/>
              </a:rPr>
              <a:t>Nowy </a:t>
            </a:r>
            <a:r>
              <a:rPr lang="pl-PL" sz="1600" dirty="0" err="1">
                <a:solidFill>
                  <a:schemeClr val="bg1"/>
                </a:solidFill>
                <a:latin typeface="Sailec "/>
              </a:rPr>
              <a:t>Member</a:t>
            </a:r>
            <a:r>
              <a:rPr lang="pl-PL" sz="1600" dirty="0">
                <a:solidFill>
                  <a:schemeClr val="bg1"/>
                </a:solidFill>
                <a:latin typeface="Sailec "/>
              </a:rPr>
              <a:t> składa drugie zamówienie na min. 50 PZ do 26 lutego 2018, tzn. przed końcem 8/18 OR.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600" dirty="0" smtClean="0">
                <a:solidFill>
                  <a:schemeClr val="bg1"/>
                </a:solidFill>
                <a:latin typeface="Sailec 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Sailec "/>
              </a:rPr>
              <a:t>podsumowaniu zamówienia wybiera nagrodę – drugi bestseller, Witaminę C-</a:t>
            </a:r>
            <a:r>
              <a:rPr lang="pl-PL" sz="1600" dirty="0" err="1">
                <a:solidFill>
                  <a:schemeClr val="bg1"/>
                </a:solidFill>
                <a:latin typeface="Sailec "/>
              </a:rPr>
              <a:t>olway</a:t>
            </a:r>
            <a:r>
              <a:rPr lang="pl-PL" sz="1600" dirty="0">
                <a:solidFill>
                  <a:schemeClr val="bg1"/>
                </a:solidFill>
                <a:latin typeface="Sailec "/>
              </a:rPr>
              <a:t> z kolagenem w cenie  9,90 zł </a:t>
            </a:r>
            <a:r>
              <a:rPr lang="pl-PL" sz="1600" dirty="0" smtClean="0">
                <a:solidFill>
                  <a:schemeClr val="bg1"/>
                </a:solidFill>
                <a:latin typeface="Sailec "/>
              </a:rPr>
              <a:t>zamiast 199,00 </a:t>
            </a:r>
            <a:r>
              <a:rPr lang="pl-PL" sz="1600" dirty="0">
                <a:solidFill>
                  <a:schemeClr val="bg1"/>
                </a:solidFill>
                <a:latin typeface="Sailec "/>
              </a:rPr>
              <a:t>zł </a:t>
            </a:r>
            <a:r>
              <a:rPr lang="pl-PL" sz="1600" dirty="0" smtClean="0">
                <a:solidFill>
                  <a:schemeClr val="bg1"/>
                </a:solidFill>
                <a:latin typeface="Sailec "/>
              </a:rPr>
              <a:t>.</a:t>
            </a:r>
            <a:endParaRPr lang="pl-PL" sz="1600" dirty="0">
              <a:solidFill>
                <a:schemeClr val="bg1"/>
              </a:solidFill>
              <a:latin typeface="Sailec 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600" dirty="0" smtClean="0">
                <a:solidFill>
                  <a:schemeClr val="bg1"/>
                </a:solidFill>
                <a:latin typeface="Sailec "/>
              </a:rPr>
              <a:t>Za </a:t>
            </a:r>
            <a:r>
              <a:rPr lang="pl-PL" sz="1600" dirty="0">
                <a:solidFill>
                  <a:schemeClr val="bg1"/>
                </a:solidFill>
                <a:latin typeface="Sailec "/>
              </a:rPr>
              <a:t>wysyłkę zamówienia płaci 0 </a:t>
            </a:r>
            <a:r>
              <a:rPr lang="pl-PL" sz="1600" dirty="0" smtClean="0">
                <a:solidFill>
                  <a:schemeClr val="bg1"/>
                </a:solidFill>
                <a:latin typeface="Sailec "/>
              </a:rPr>
              <a:t>zł.</a:t>
            </a:r>
            <a:endParaRPr lang="pl-PL" sz="1600" dirty="0">
              <a:solidFill>
                <a:schemeClr val="bg1"/>
              </a:solidFill>
              <a:latin typeface="Sailec 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35360" y="1691526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2">
                    <a:lumMod val="50000"/>
                  </a:schemeClr>
                </a:solidFill>
                <a:latin typeface="Sailec" panose="00000500000000000000" pitchFamily="50" charset="-18"/>
              </a:rPr>
              <a:t>Krok </a:t>
            </a:r>
            <a:r>
              <a:rPr lang="pl-PL" sz="2400" b="1" dirty="0" smtClean="0">
                <a:solidFill>
                  <a:schemeClr val="bg2">
                    <a:lumMod val="50000"/>
                  </a:schemeClr>
                </a:solidFill>
                <a:latin typeface="Sailec" panose="00000500000000000000" pitchFamily="50" charset="-18"/>
              </a:rPr>
              <a:t>2</a:t>
            </a:r>
            <a:endParaRPr lang="pl-PL" sz="2400" b="1" dirty="0">
              <a:solidFill>
                <a:schemeClr val="bg2">
                  <a:lumMod val="50000"/>
                </a:schemeClr>
              </a:solidFill>
              <a:latin typeface="Sailec" panose="00000500000000000000" pitchFamily="50" charset="-18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443" y="1719187"/>
            <a:ext cx="4259914" cy="4259914"/>
          </a:xfrm>
          <a:prstGeom prst="rect">
            <a:avLst/>
          </a:prstGeom>
        </p:spPr>
      </p:pic>
      <p:sp>
        <p:nvSpPr>
          <p:cNvPr id="17" name="Elipsa 16"/>
          <p:cNvSpPr/>
          <p:nvPr/>
        </p:nvSpPr>
        <p:spPr>
          <a:xfrm>
            <a:off x="9336360" y="304250"/>
            <a:ext cx="2304256" cy="230425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15"/>
          <p:cNvSpPr txBox="1"/>
          <p:nvPr/>
        </p:nvSpPr>
        <p:spPr>
          <a:xfrm>
            <a:off x="9696400" y="836712"/>
            <a:ext cx="158417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Sailec "/>
              </a:rPr>
              <a:t>9,90 zł 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Sailec "/>
              </a:rPr>
              <a:t>Zamiast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Sailec "/>
              </a:rPr>
              <a:t>199 zł! </a:t>
            </a:r>
            <a:endParaRPr lang="pl-PL" sz="2400" dirty="0">
              <a:solidFill>
                <a:schemeClr val="bg1"/>
              </a:solidFill>
              <a:latin typeface="Sailec "/>
            </a:endParaRPr>
          </a:p>
        </p:txBody>
      </p:sp>
    </p:spTree>
    <p:extLst>
      <p:ext uri="{BB962C8B-B14F-4D97-AF65-F5344CB8AC3E}">
        <p14:creationId xmlns:p14="http://schemas.microsoft.com/office/powerpoint/2010/main" val="112796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0" y="5863580"/>
            <a:ext cx="12192000" cy="1296144"/>
            <a:chOff x="0" y="5863580"/>
            <a:chExt cx="12192000" cy="1296144"/>
          </a:xfrm>
        </p:grpSpPr>
        <p:sp>
          <p:nvSpPr>
            <p:cNvPr id="4" name="Prostokąt 3"/>
            <p:cNvSpPr/>
            <p:nvPr/>
          </p:nvSpPr>
          <p:spPr>
            <a:xfrm>
              <a:off x="0" y="6165304"/>
              <a:ext cx="12192000" cy="69269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3580"/>
              <a:ext cx="1834208" cy="1296144"/>
            </a:xfrm>
            <a:prstGeom prst="rect">
              <a:avLst/>
            </a:prstGeom>
          </p:spPr>
        </p:pic>
      </p:grpSp>
      <p:sp>
        <p:nvSpPr>
          <p:cNvPr id="3" name="pole tekstowe 2"/>
          <p:cNvSpPr txBox="1"/>
          <p:nvPr/>
        </p:nvSpPr>
        <p:spPr>
          <a:xfrm>
            <a:off x="407368" y="332656"/>
            <a:ext cx="11521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Sailec" panose="00000500000000000000" pitchFamily="50" charset="-18"/>
              </a:rPr>
              <a:t>Kolagen Natywny </a:t>
            </a:r>
            <a:r>
              <a:rPr lang="pl-PL" sz="2400" b="1" dirty="0" err="1" smtClean="0">
                <a:latin typeface="Sailec" panose="00000500000000000000" pitchFamily="50" charset="-18"/>
              </a:rPr>
              <a:t>Pure</a:t>
            </a:r>
            <a:endParaRPr lang="pl-PL" sz="2400" b="1" dirty="0" smtClean="0">
              <a:latin typeface="Sailec" panose="00000500000000000000" pitchFamily="50" charset="-18"/>
            </a:endParaRPr>
          </a:p>
          <a:p>
            <a:r>
              <a:rPr lang="pl-PL" sz="2400" b="1" dirty="0" smtClean="0">
                <a:latin typeface="Sailec" panose="00000500000000000000" pitchFamily="50" charset="-18"/>
              </a:rPr>
              <a:t>Kultowy kosmetyk odmładzający  </a:t>
            </a:r>
          </a:p>
          <a:p>
            <a:endParaRPr lang="pl-PL" sz="2400" dirty="0">
              <a:latin typeface="Sailec" panose="00000500000000000000" pitchFamily="50" charset="-18"/>
            </a:endParaRPr>
          </a:p>
        </p:txBody>
      </p:sp>
      <p:cxnSp>
        <p:nvCxnSpPr>
          <p:cNvPr id="6" name="Łącznik prosty 5"/>
          <p:cNvCxnSpPr/>
          <p:nvPr/>
        </p:nvCxnSpPr>
        <p:spPr>
          <a:xfrm>
            <a:off x="0" y="1196752"/>
            <a:ext cx="2423592" cy="0"/>
          </a:xfrm>
          <a:prstGeom prst="line">
            <a:avLst/>
          </a:prstGeom>
          <a:ln w="3810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/>
          <p:cNvSpPr txBox="1"/>
          <p:nvPr/>
        </p:nvSpPr>
        <p:spPr>
          <a:xfrm>
            <a:off x="9696400" y="836712"/>
            <a:ext cx="1584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  <a:latin typeface="Sailec" panose="00000500000000000000" pitchFamily="50" charset="-18"/>
              </a:rPr>
              <a:t>9,90 zł 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Sailec" panose="00000500000000000000" pitchFamily="50" charset="-18"/>
              </a:rPr>
              <a:t>zamiast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Sailec" panose="00000500000000000000" pitchFamily="50" charset="-18"/>
              </a:rPr>
              <a:t>99 zł! </a:t>
            </a:r>
            <a:endParaRPr lang="pl-PL" sz="2400" dirty="0">
              <a:solidFill>
                <a:schemeClr val="bg1"/>
              </a:solidFill>
              <a:latin typeface="Sailec" panose="00000500000000000000" pitchFamily="50" charset="-18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07368" y="1703521"/>
            <a:ext cx="65527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Sailec "/>
              </a:rPr>
              <a:t>Zalecany do pielęgnacji twarzy, szyi i dekoltu, sprawdza się także w pielęgnacji całego ciała, szczególnie po oparzeniach lub drobnych defektach skóry.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 smtClean="0">
              <a:latin typeface="Sailec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Sailec "/>
              </a:rPr>
              <a:t>Widocznie ujędrnia i nawilża.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latin typeface="Sailec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Sailec "/>
              </a:rPr>
              <a:t>Pobudza produkcję </a:t>
            </a:r>
            <a:r>
              <a:rPr lang="pl-PL" sz="1400" dirty="0">
                <a:latin typeface="Sailec "/>
              </a:rPr>
              <a:t>fibroblastów, a tym samym </a:t>
            </a:r>
            <a:r>
              <a:rPr lang="pl-PL" sz="1400" dirty="0" smtClean="0">
                <a:latin typeface="Sailec "/>
              </a:rPr>
              <a:t>wygładza zmarszczki </a:t>
            </a:r>
            <a:r>
              <a:rPr lang="pl-PL" sz="1400" dirty="0">
                <a:latin typeface="Sailec "/>
              </a:rPr>
              <a:t>i </a:t>
            </a:r>
            <a:r>
              <a:rPr lang="pl-PL" sz="1400" dirty="0" smtClean="0">
                <a:latin typeface="Sailec "/>
              </a:rPr>
              <a:t>hamuje procesy starzenia.</a:t>
            </a:r>
            <a:endParaRPr lang="pl-PL" sz="1400" dirty="0">
              <a:latin typeface="Sailec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latin typeface="Sailec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Sailec "/>
              </a:rPr>
              <a:t>Uelastycznia </a:t>
            </a:r>
            <a:r>
              <a:rPr lang="pl-PL" sz="1400" dirty="0">
                <a:latin typeface="Sailec "/>
              </a:rPr>
              <a:t>i </a:t>
            </a:r>
            <a:r>
              <a:rPr lang="pl-PL" sz="1400" dirty="0" smtClean="0">
                <a:latin typeface="Sailec "/>
              </a:rPr>
              <a:t>zmiękcza </a:t>
            </a:r>
            <a:r>
              <a:rPr lang="pl-PL" sz="1400" dirty="0">
                <a:latin typeface="Sailec "/>
              </a:rPr>
              <a:t>naskórek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latin typeface="Sailec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Sailec "/>
              </a:rPr>
              <a:t>Poprawia gęstość </a:t>
            </a:r>
            <a:r>
              <a:rPr lang="pl-PL" sz="1400" dirty="0">
                <a:latin typeface="Sailec "/>
              </a:rPr>
              <a:t>i </a:t>
            </a:r>
            <a:r>
              <a:rPr lang="pl-PL" sz="1400" dirty="0" smtClean="0">
                <a:latin typeface="Sailec "/>
              </a:rPr>
              <a:t>spoistość skóry</a:t>
            </a:r>
            <a:r>
              <a:rPr lang="pl-PL" sz="1400" dirty="0">
                <a:latin typeface="Sailec "/>
              </a:rPr>
              <a:t>, także </a:t>
            </a:r>
            <a:r>
              <a:rPr lang="pl-PL" sz="1400" dirty="0" smtClean="0">
                <a:latin typeface="Sailec "/>
              </a:rPr>
              <a:t>na </a:t>
            </a:r>
            <a:r>
              <a:rPr lang="pl-PL" sz="1400" dirty="0">
                <a:latin typeface="Sailec "/>
              </a:rPr>
              <a:t>udach, piersiach, </a:t>
            </a:r>
            <a:r>
              <a:rPr lang="pl-PL" sz="1400" dirty="0" smtClean="0">
                <a:latin typeface="Sailec "/>
              </a:rPr>
              <a:t>pośladkach.</a:t>
            </a:r>
            <a:endParaRPr lang="pl-PL" sz="1400" dirty="0">
              <a:latin typeface="Sailec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latin typeface="Sailec 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Sailec "/>
              </a:rPr>
              <a:t>Rozjaśnia </a:t>
            </a:r>
            <a:r>
              <a:rPr lang="pl-PL" sz="1400" dirty="0">
                <a:latin typeface="Sailec "/>
              </a:rPr>
              <a:t>i </a:t>
            </a:r>
            <a:r>
              <a:rPr lang="pl-PL" sz="1400" dirty="0" smtClean="0">
                <a:latin typeface="Sailec "/>
              </a:rPr>
              <a:t>wygładza blizny </a:t>
            </a:r>
            <a:r>
              <a:rPr lang="pl-PL" sz="1400" dirty="0">
                <a:latin typeface="Sailec "/>
              </a:rPr>
              <a:t>i </a:t>
            </a:r>
            <a:r>
              <a:rPr lang="pl-PL" sz="1400" dirty="0" smtClean="0">
                <a:latin typeface="Sailec "/>
              </a:rPr>
              <a:t>rozstępy. </a:t>
            </a:r>
            <a:endParaRPr lang="pl-PL" sz="1400" dirty="0">
              <a:latin typeface="Sailec "/>
            </a:endParaRPr>
          </a:p>
          <a:p>
            <a:endParaRPr lang="pl-PL" sz="2000" b="1" dirty="0" smtClean="0">
              <a:latin typeface="Sailec "/>
            </a:endParaRPr>
          </a:p>
          <a:p>
            <a:r>
              <a:rPr lang="pl-PL" sz="2000" b="1" dirty="0" smtClean="0">
                <a:latin typeface="Sailec "/>
              </a:rPr>
              <a:t>Jak kupić  Kolagen Natywny </a:t>
            </a:r>
            <a:r>
              <a:rPr lang="pl-PL" sz="2000" b="1" dirty="0" err="1" smtClean="0">
                <a:latin typeface="Sailec "/>
              </a:rPr>
              <a:t>Pure</a:t>
            </a:r>
            <a:r>
              <a:rPr lang="pl-PL" sz="2000" b="1" dirty="0" smtClean="0">
                <a:latin typeface="Sailec "/>
              </a:rPr>
              <a:t> za 9,90 zł </a:t>
            </a:r>
          </a:p>
          <a:p>
            <a:r>
              <a:rPr lang="pl-PL" sz="2000" b="1" dirty="0" smtClean="0">
                <a:latin typeface="Sailec "/>
              </a:rPr>
              <a:t>zamiast 215 zł? </a:t>
            </a:r>
            <a:endParaRPr lang="pl-PL" sz="2000" b="1" dirty="0">
              <a:latin typeface="Sailec 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820829"/>
            <a:ext cx="3861048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7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07368" y="2276872"/>
            <a:ext cx="7128792" cy="3552506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2" name="Grupa 1"/>
          <p:cNvGrpSpPr/>
          <p:nvPr/>
        </p:nvGrpSpPr>
        <p:grpSpPr>
          <a:xfrm>
            <a:off x="0" y="5863580"/>
            <a:ext cx="12192000" cy="1296144"/>
            <a:chOff x="0" y="5863580"/>
            <a:chExt cx="12192000" cy="1296144"/>
          </a:xfrm>
        </p:grpSpPr>
        <p:sp>
          <p:nvSpPr>
            <p:cNvPr id="4" name="Prostokąt 3"/>
            <p:cNvSpPr/>
            <p:nvPr/>
          </p:nvSpPr>
          <p:spPr>
            <a:xfrm>
              <a:off x="0" y="6165304"/>
              <a:ext cx="12192000" cy="69269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3580"/>
              <a:ext cx="1834208" cy="1296144"/>
            </a:xfrm>
            <a:prstGeom prst="rect">
              <a:avLst/>
            </a:prstGeom>
          </p:spPr>
        </p:pic>
      </p:grpSp>
      <p:sp>
        <p:nvSpPr>
          <p:cNvPr id="3" name="pole tekstowe 2"/>
          <p:cNvSpPr txBox="1"/>
          <p:nvPr/>
        </p:nvSpPr>
        <p:spPr>
          <a:xfrm>
            <a:off x="407368" y="332656"/>
            <a:ext cx="115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Sailec" panose="00000500000000000000" pitchFamily="50" charset="-18"/>
              </a:rPr>
              <a:t>Welcome </a:t>
            </a:r>
            <a:r>
              <a:rPr lang="de-DE" sz="2400" b="1" dirty="0" err="1">
                <a:latin typeface="Sailec" panose="00000500000000000000" pitchFamily="50" charset="-18"/>
              </a:rPr>
              <a:t>Program</a:t>
            </a:r>
            <a:r>
              <a:rPr lang="pl-PL" sz="2400" b="1" dirty="0">
                <a:latin typeface="Sailec" panose="00000500000000000000" pitchFamily="50" charset="-18"/>
              </a:rPr>
              <a:t>: ogólne zasady</a:t>
            </a:r>
            <a:endParaRPr lang="pl-PL" sz="2400" dirty="0">
              <a:latin typeface="Sailec" panose="00000500000000000000" pitchFamily="50" charset="-18"/>
            </a:endParaRPr>
          </a:p>
        </p:txBody>
      </p:sp>
      <p:cxnSp>
        <p:nvCxnSpPr>
          <p:cNvPr id="6" name="Łącznik prosty 5"/>
          <p:cNvCxnSpPr/>
          <p:nvPr/>
        </p:nvCxnSpPr>
        <p:spPr>
          <a:xfrm>
            <a:off x="0" y="1196752"/>
            <a:ext cx="2423592" cy="0"/>
          </a:xfrm>
          <a:prstGeom prst="line">
            <a:avLst/>
          </a:prstGeom>
          <a:ln w="3810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516626" y="2348880"/>
            <a:ext cx="66594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600" dirty="0" smtClean="0">
                <a:solidFill>
                  <a:schemeClr val="bg1"/>
                </a:solidFill>
                <a:latin typeface="Sailec "/>
              </a:rPr>
              <a:t>Nowy </a:t>
            </a:r>
            <a:r>
              <a:rPr lang="pl-PL" sz="1600" dirty="0" err="1">
                <a:solidFill>
                  <a:schemeClr val="bg1"/>
                </a:solidFill>
                <a:latin typeface="Sailec "/>
              </a:rPr>
              <a:t>Member</a:t>
            </a:r>
            <a:r>
              <a:rPr lang="pl-PL" sz="1600" dirty="0">
                <a:solidFill>
                  <a:schemeClr val="bg1"/>
                </a:solidFill>
                <a:latin typeface="Sailec "/>
              </a:rPr>
              <a:t> składa </a:t>
            </a:r>
            <a:r>
              <a:rPr lang="pl-PL" sz="1600" dirty="0" smtClean="0">
                <a:solidFill>
                  <a:schemeClr val="bg1"/>
                </a:solidFill>
                <a:latin typeface="Sailec "/>
              </a:rPr>
              <a:t>trzecie zamówienie </a:t>
            </a:r>
            <a:r>
              <a:rPr lang="pl-PL" sz="1600" dirty="0">
                <a:solidFill>
                  <a:schemeClr val="bg1"/>
                </a:solidFill>
                <a:latin typeface="Sailec "/>
              </a:rPr>
              <a:t>na min. 50 PZ do 26 lutego 2018, tzn. przed końcem 8/18 OR.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600" dirty="0" smtClean="0">
                <a:solidFill>
                  <a:schemeClr val="bg1"/>
                </a:solidFill>
                <a:latin typeface="Sailec 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Sailec "/>
              </a:rPr>
              <a:t>podsumowaniu zamówienia wybiera nagrodę – drugi bestseller, trzeci bestseller, Kolagen Natywny </a:t>
            </a:r>
            <a:r>
              <a:rPr lang="pl-PL" sz="1600" dirty="0" err="1">
                <a:solidFill>
                  <a:schemeClr val="bg1"/>
                </a:solidFill>
                <a:latin typeface="Sailec "/>
              </a:rPr>
              <a:t>Pure</a:t>
            </a:r>
            <a:r>
              <a:rPr lang="pl-PL" sz="1600" dirty="0">
                <a:solidFill>
                  <a:schemeClr val="bg1"/>
                </a:solidFill>
                <a:latin typeface="Sailec "/>
              </a:rPr>
              <a:t> w cenie  </a:t>
            </a:r>
            <a:r>
              <a:rPr lang="pl-PL" sz="1600" dirty="0" smtClean="0">
                <a:solidFill>
                  <a:schemeClr val="bg1"/>
                </a:solidFill>
                <a:latin typeface="Sailec "/>
              </a:rPr>
              <a:t>9,90 zł  zamiast  215,00 </a:t>
            </a:r>
            <a:r>
              <a:rPr lang="pl-PL" sz="1600" dirty="0">
                <a:solidFill>
                  <a:schemeClr val="bg1"/>
                </a:solidFill>
                <a:latin typeface="Sailec "/>
              </a:rPr>
              <a:t>zł </a:t>
            </a:r>
            <a:r>
              <a:rPr lang="pl-PL" sz="1600" dirty="0" smtClean="0">
                <a:solidFill>
                  <a:schemeClr val="bg1"/>
                </a:solidFill>
                <a:latin typeface="Sailec "/>
              </a:rPr>
              <a:t>.</a:t>
            </a:r>
            <a:endParaRPr lang="pl-PL" sz="1600" dirty="0">
              <a:solidFill>
                <a:schemeClr val="bg1"/>
              </a:solidFill>
              <a:latin typeface="Sailec 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600" dirty="0" smtClean="0">
                <a:solidFill>
                  <a:schemeClr val="bg1"/>
                </a:solidFill>
                <a:latin typeface="Sailec "/>
              </a:rPr>
              <a:t>Za </a:t>
            </a:r>
            <a:r>
              <a:rPr lang="pl-PL" sz="1600" dirty="0">
                <a:solidFill>
                  <a:schemeClr val="bg1"/>
                </a:solidFill>
                <a:latin typeface="Sailec "/>
              </a:rPr>
              <a:t>wysyłkę zamówienia płaci 0 </a:t>
            </a:r>
            <a:r>
              <a:rPr lang="pl-PL" sz="1600" dirty="0" smtClean="0">
                <a:solidFill>
                  <a:schemeClr val="bg1"/>
                </a:solidFill>
                <a:latin typeface="Sailec "/>
              </a:rPr>
              <a:t>zł.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600" dirty="0" smtClean="0">
                <a:solidFill>
                  <a:schemeClr val="bg1"/>
                </a:solidFill>
                <a:latin typeface="Sailec "/>
              </a:rPr>
              <a:t>Od </a:t>
            </a:r>
            <a:r>
              <a:rPr lang="pl-PL" sz="1600" dirty="0">
                <a:solidFill>
                  <a:schemeClr val="bg1"/>
                </a:solidFill>
                <a:latin typeface="Sailec "/>
              </a:rPr>
              <a:t>następnego zamówienia cieszy się kontem Partnerskim i 40-procentową zniżką na punktowane produkty Colway International – jego obrót historyczny to min. 150 PZ. 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35360" y="1691526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2">
                    <a:lumMod val="50000"/>
                  </a:schemeClr>
                </a:solidFill>
                <a:latin typeface="Sailec" panose="00000500000000000000" pitchFamily="50" charset="-18"/>
              </a:rPr>
              <a:t>Krok </a:t>
            </a:r>
            <a:r>
              <a:rPr lang="pl-PL" sz="2400" b="1" dirty="0" smtClean="0">
                <a:solidFill>
                  <a:schemeClr val="bg2">
                    <a:lumMod val="50000"/>
                  </a:schemeClr>
                </a:solidFill>
                <a:latin typeface="Sailec" panose="00000500000000000000" pitchFamily="50" charset="-18"/>
              </a:rPr>
              <a:t>3</a:t>
            </a:r>
            <a:endParaRPr lang="pl-PL" sz="2400" b="1" dirty="0">
              <a:solidFill>
                <a:schemeClr val="bg2">
                  <a:lumMod val="50000"/>
                </a:schemeClr>
              </a:solidFill>
              <a:latin typeface="Sailec" panose="00000500000000000000" pitchFamily="50" charset="-18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820829"/>
            <a:ext cx="3861048" cy="3861048"/>
          </a:xfrm>
          <a:prstGeom prst="rect">
            <a:avLst/>
          </a:prstGeom>
        </p:spPr>
      </p:pic>
      <p:sp>
        <p:nvSpPr>
          <p:cNvPr id="17" name="Elipsa 16"/>
          <p:cNvSpPr/>
          <p:nvPr/>
        </p:nvSpPr>
        <p:spPr>
          <a:xfrm>
            <a:off x="9336360" y="304250"/>
            <a:ext cx="2304256" cy="230425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15"/>
          <p:cNvSpPr txBox="1"/>
          <p:nvPr/>
        </p:nvSpPr>
        <p:spPr>
          <a:xfrm>
            <a:off x="9696400" y="836712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Sailec "/>
              </a:rPr>
              <a:t>9,90 zł 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Sailec "/>
              </a:rPr>
              <a:t>Zamiast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Sailec "/>
              </a:rPr>
              <a:t>215 zł! </a:t>
            </a:r>
            <a:endParaRPr lang="pl-PL" sz="2400" dirty="0">
              <a:solidFill>
                <a:schemeClr val="bg1"/>
              </a:solidFill>
              <a:latin typeface="Sailec "/>
            </a:endParaRPr>
          </a:p>
        </p:txBody>
      </p:sp>
    </p:spTree>
    <p:extLst>
      <p:ext uri="{BB962C8B-B14F-4D97-AF65-F5344CB8AC3E}">
        <p14:creationId xmlns:p14="http://schemas.microsoft.com/office/powerpoint/2010/main" val="131214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</TotalTime>
  <Words>869</Words>
  <Application>Microsoft Office PowerPoint</Application>
  <PresentationFormat>Panoramiczny</PresentationFormat>
  <Paragraphs>157</Paragraphs>
  <Slides>12</Slides>
  <Notes>12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Sailec</vt:lpstr>
      <vt:lpstr>Sailec </vt:lpstr>
      <vt:lpstr>Sailec Light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MainBrain</dc:creator>
  <cp:lastModifiedBy>Damian Naczk</cp:lastModifiedBy>
  <cp:revision>305</cp:revision>
  <dcterms:created xsi:type="dcterms:W3CDTF">2015-05-22T15:31:01Z</dcterms:created>
  <dcterms:modified xsi:type="dcterms:W3CDTF">2018-02-03T09:52:10Z</dcterms:modified>
</cp:coreProperties>
</file>